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7"/>
  </p:notesMasterIdLst>
  <p:sldIdLst>
    <p:sldId id="1864" r:id="rId5"/>
    <p:sldId id="1846" r:id="rId6"/>
    <p:sldId id="1845" r:id="rId7"/>
    <p:sldId id="1848" r:id="rId8"/>
    <p:sldId id="1868" r:id="rId9"/>
    <p:sldId id="1865" r:id="rId10"/>
    <p:sldId id="1849" r:id="rId11"/>
    <p:sldId id="1866" r:id="rId12"/>
    <p:sldId id="1871" r:id="rId13"/>
    <p:sldId id="1852" r:id="rId14"/>
    <p:sldId id="1869" r:id="rId15"/>
    <p:sldId id="187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34"/>
    <a:srgbClr val="297C2A"/>
    <a:srgbClr val="FE4387"/>
    <a:srgbClr val="FF2625"/>
    <a:srgbClr val="007788"/>
    <a:srgbClr val="F69000"/>
    <a:srgbClr val="01C2D1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4724" autoAdjust="0"/>
  </p:normalViewPr>
  <p:slideViewPr>
    <p:cSldViewPr snapToGrid="0">
      <p:cViewPr varScale="1">
        <p:scale>
          <a:sx n="86" d="100"/>
          <a:sy n="86" d="100"/>
        </p:scale>
        <p:origin x="684" y="9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81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1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lostrana.ru/news/kak-uhazhivat-za-velosipedom/" TargetMode="External"/><Relationship Id="rId7" Type="http://schemas.openxmlformats.org/officeDocument/2006/relationships/hyperlink" Target="https://houseprokat.ru/to-velosipeda/" TargetMode="External"/><Relationship Id="rId2" Type="http://schemas.openxmlformats.org/officeDocument/2006/relationships/hyperlink" Target="https://pikabu.ru/story/gayd_po_obsluzhivaniyu_velosipeda_v_domashnikh_usloviyakh_dlya_chaynikov_11469070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mocvety.minobr63.ru/dorozhnaya-azbuka/" TargetMode="External"/><Relationship Id="rId5" Type="http://schemas.openxmlformats.org/officeDocument/2006/relationships/hyperlink" Target="https://honzales.livejournal.com/259934.html" TargetMode="External"/><Relationship Id="rId4" Type="http://schemas.openxmlformats.org/officeDocument/2006/relationships/hyperlink" Target="https://www.samara.kp.ru/daily/27706.5/509498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501784" TargetMode="External"/><Relationship Id="rId7" Type="http://schemas.openxmlformats.org/officeDocument/2006/relationships/hyperlink" Target="https://71.rospotrebnadzor.ru/content/590/10009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arant.ru/products/ipo/prime/doc/405245425/" TargetMode="External"/><Relationship Id="rId5" Type="http://schemas.openxmlformats.org/officeDocument/2006/relationships/hyperlink" Target="https://www.garant.ru/products/ipo/prime/doc/408892634/" TargetMode="External"/><Relationship Id="rId4" Type="http://schemas.openxmlformats.org/officeDocument/2006/relationships/hyperlink" Target="https://www.garant.ru/products/ipo/prime/doc/40557906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insamara.ru/upload/medialibrary/45e/9h50vweo8ozjnjv8z6mt2yn4hyjy1ov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ravo.samregion.ru/wp-content/uploads/sites/2/2024/06/1006_46gd.pdf" TargetMode="External"/><Relationship Id="rId4" Type="http://schemas.openxmlformats.org/officeDocument/2006/relationships/hyperlink" Target="https://rmc.pioner-samara.ru/download/Metod_rekomend_podgotovke_DOP_PFDO_2020-12-1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J65v18TMrbJpQ" TargetMode="External"/><Relationship Id="rId2" Type="http://schemas.openxmlformats.org/officeDocument/2006/relationships/hyperlink" Target="https://disk.yandex.ru/d/slDXpXodyf5QO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g93K4ih3WG7Q8A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PYTsizlE2-8fj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TUG7PoKO1pqxk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" y="660477"/>
            <a:ext cx="1686186" cy="1192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80954" y="517909"/>
            <a:ext cx="6715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«Центр детского и юношеского технического творчества «Импульс»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 городского округа Самара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0954" y="1983916"/>
            <a:ext cx="71178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Методический кейс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дополнительной общеобразовательной общеразвивающей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программы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изучению, ремонту и реконструкции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малой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техники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«Малая техника»</a:t>
            </a:r>
          </a:p>
          <a:p>
            <a:pPr algn="ctr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3189" y="4442567"/>
            <a:ext cx="3676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Разработали: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Момотова Н.В., методист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Рафиков 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С.С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педагог дополнительного образования</a:t>
            </a:r>
            <a:endParaRPr lang="ru-RU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Практические занятия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4" y="1434905"/>
            <a:ext cx="5448886" cy="4442736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4074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555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Практические занятия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b="30625"/>
          <a:stretch>
            <a:fillRect/>
          </a:stretch>
        </p:blipFill>
        <p:spPr>
          <a:xfrm>
            <a:off x="3207774" y="2362200"/>
            <a:ext cx="4572000" cy="23622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5556"/>
          <a:stretch>
            <a:fillRect/>
          </a:stretch>
        </p:blipFill>
        <p:spPr>
          <a:xfrm>
            <a:off x="7698657" y="715963"/>
            <a:ext cx="4323317" cy="223371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8" y="3840557"/>
            <a:ext cx="4366182" cy="26820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13" y="1472791"/>
            <a:ext cx="3017487" cy="41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0488"/>
            <a:ext cx="4776218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Интернет ресурсы </a:t>
            </a:r>
            <a:endParaRPr lang="ru-RU" sz="3200" b="0" i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47" y="5504523"/>
            <a:ext cx="6413706" cy="107721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1B1E24"/>
                </a:solidFill>
                <a:latin typeface="Bookman Old Style" panose="02050604050505020204" pitchFamily="18" charset="0"/>
              </a:rPr>
              <a:t>Гайд</a:t>
            </a:r>
            <a:r>
              <a:rPr lang="ru-RU" sz="1600" dirty="0">
                <a:solidFill>
                  <a:srgbClr val="1B1E24"/>
                </a:solidFill>
                <a:latin typeface="Bookman Old Style" panose="02050604050505020204" pitchFamily="18" charset="0"/>
              </a:rPr>
              <a:t> по обслуживанию велосипеда в домашних условиях для </a:t>
            </a:r>
            <a:r>
              <a:rPr lang="ru-RU" sz="1600" dirty="0" smtClean="0">
                <a:solidFill>
                  <a:srgbClr val="1B1E24"/>
                </a:solidFill>
                <a:latin typeface="Bookman Old Style" panose="02050604050505020204" pitchFamily="18" charset="0"/>
              </a:rPr>
              <a:t>чайников </a:t>
            </a:r>
            <a:r>
              <a:rPr lang="en-US" sz="1600" dirty="0">
                <a:solidFill>
                  <a:srgbClr val="1B1E24"/>
                </a:solidFill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en-US" sz="1600" dirty="0" smtClean="0">
                <a:solidFill>
                  <a:srgbClr val="1B1E24"/>
                </a:solidFill>
                <a:latin typeface="Bookman Old Style" panose="02050604050505020204" pitchFamily="18" charset="0"/>
                <a:hlinkClick r:id="rId2"/>
              </a:rPr>
              <a:t>pikabu.ru/story/gayd_po_obsluzhivaniyu_velosipeda_v_domashnikh_usloviyakh_dlya_chaynikov_11469070</a:t>
            </a:r>
            <a:r>
              <a:rPr lang="ru-RU" sz="1600" dirty="0" smtClean="0">
                <a:solidFill>
                  <a:srgbClr val="1B1E24"/>
                </a:solidFill>
                <a:latin typeface="Bookman Old Style" panose="02050604050505020204" pitchFamily="18" charset="0"/>
              </a:rPr>
              <a:t> </a:t>
            </a:r>
            <a:endParaRPr lang="ru-RU" sz="1600" b="0" i="0" dirty="0">
              <a:solidFill>
                <a:srgbClr val="1B1E24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3683" y="672919"/>
            <a:ext cx="6469270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Как ухаживать за велосипедом: базовое обслуживание и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советы 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  <a:hlinkClick r:id="rId3"/>
              </a:rPr>
              <a:t>https://www.velostrana.ru/news/kak-uhazhivat-za-velosipedom</a:t>
            </a:r>
            <a:r>
              <a:rPr lang="en-US" sz="1600" dirty="0" smtClean="0">
                <a:solidFill>
                  <a:srgbClr val="000000"/>
                </a:solidFill>
                <a:latin typeface="Bookman Old Style" panose="02050604050505020204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endParaRPr lang="ru-RU" sz="160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3683" y="1633270"/>
            <a:ext cx="6469270" cy="107721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Без велосипедов не было бы ракет: как в Самаре появился двухколесный транспорт и как он помог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космической отросли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4"/>
              </a:rPr>
              <a:t>https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hlinkClick r:id="rId4"/>
              </a:rPr>
              <a:t>://www.samara.kp.ru/daily/27706.5/5094980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4"/>
              </a:rPr>
              <a:t>/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47" y="2922254"/>
            <a:ext cx="6413706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Самарские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велосипедисты в Великой войне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5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hlinkClick r:id="rId5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5"/>
              </a:rPr>
              <a:t>honzales.livejournal.com/259934.html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47" y="3731245"/>
            <a:ext cx="6413707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Bookman Old Style" panose="02050604050505020204" pitchFamily="18" charset="0"/>
              </a:rPr>
              <a:t>Дорожная азбука, или детям о знаках дорожного движения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://samocvety.minobr63.ru/dorozhnaya-azbuka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/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47" y="4617884"/>
            <a:ext cx="6413706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Как сделать ТО велосипеда: пошаговое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руководство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://houseprokat.ru/to-velosipeda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/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626702"/>
          </a:xfrm>
        </p:spPr>
        <p:txBody>
          <a:bodyPr/>
          <a:lstStyle/>
          <a:p>
            <a:pPr algn="ctr"/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Разделы кейса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31" y="2059236"/>
            <a:ext cx="68881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Нормативно-правовые документы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федерального, регионального уровней и локальные акты Центра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831" y="2821975"/>
            <a:ext cx="688816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 Дополнительная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общеобразовательная общеразвивающая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программа по изучению, ремонту и реконструкции малой техники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«Малая техника»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831" y="4077157"/>
            <a:ext cx="68881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 Мониторинг оценивания достижений обучающихся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31" y="4691671"/>
            <a:ext cx="68881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4. Методический материал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831" y="5306185"/>
            <a:ext cx="68881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5. Дидактический материал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831" y="1413425"/>
            <a:ext cx="248855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Краткая аннотация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1" y="5920699"/>
            <a:ext cx="68881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6.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Фотографии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149" y="787490"/>
            <a:ext cx="9141397" cy="492443"/>
          </a:xfrm>
        </p:spPr>
        <p:txBody>
          <a:bodyPr/>
          <a:lstStyle/>
          <a:p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Аннотация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164466" y="1362457"/>
            <a:ext cx="9486080" cy="4899447"/>
          </a:xfrm>
        </p:spPr>
        <p:txBody>
          <a:bodyPr/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         Данная </a:t>
            </a:r>
            <a:r>
              <a:rPr lang="ru-RU" dirty="0">
                <a:latin typeface="Bookman Old Style" panose="02050604050505020204" pitchFamily="18" charset="0"/>
              </a:rPr>
              <a:t>разработка представляет собой сборник материалов из опыта </a:t>
            </a:r>
            <a:r>
              <a:rPr lang="ru-RU" dirty="0" smtClean="0">
                <a:latin typeface="Bookman Old Style" panose="02050604050505020204" pitchFamily="18" charset="0"/>
              </a:rPr>
              <a:t>работы методиста и педагога дополнительного образования Муниципального бюджетного учреждения дополнительного образования Центра детского и юношеского технического творчества «Импульс» г.о. Самара (далее Центр).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       Материалы, представленные в кейсе, составлены в рамках </a:t>
            </a:r>
            <a:r>
              <a:rPr lang="ru-RU" dirty="0">
                <a:latin typeface="Bookman Old Style" panose="02050604050505020204" pitchFamily="18" charset="0"/>
              </a:rPr>
              <a:t>реализации </a:t>
            </a:r>
            <a:r>
              <a:rPr lang="ru-RU" dirty="0" smtClean="0">
                <a:latin typeface="Bookman Old Style" panose="02050604050505020204" pitchFamily="18" charset="0"/>
              </a:rPr>
              <a:t>дополнительной общеобразовательной общеразвивающей программы </a:t>
            </a:r>
            <a:r>
              <a:rPr lang="ru-RU" dirty="0">
                <a:latin typeface="Bookman Old Style" panose="02050604050505020204" pitchFamily="18" charset="0"/>
              </a:rPr>
              <a:t>по изучению, ремонту и реконструкции малой </a:t>
            </a:r>
            <a:r>
              <a:rPr lang="ru-RU" dirty="0" smtClean="0">
                <a:latin typeface="Bookman Old Style" panose="02050604050505020204" pitchFamily="18" charset="0"/>
              </a:rPr>
              <a:t>техники «</a:t>
            </a:r>
            <a:r>
              <a:rPr lang="ru-RU" dirty="0">
                <a:latin typeface="Bookman Old Style" panose="02050604050505020204" pitchFamily="18" charset="0"/>
              </a:rPr>
              <a:t>Малая </a:t>
            </a:r>
            <a:r>
              <a:rPr lang="ru-RU" dirty="0" smtClean="0">
                <a:latin typeface="Bookman Old Style" panose="02050604050505020204" pitchFamily="18" charset="0"/>
              </a:rPr>
              <a:t>техника» на базе Центра </a:t>
            </a:r>
            <a:r>
              <a:rPr lang="ru-RU" dirty="0">
                <a:latin typeface="Bookman Old Style" panose="02050604050505020204" pitchFamily="18" charset="0"/>
              </a:rPr>
              <a:t>(далее </a:t>
            </a:r>
            <a:r>
              <a:rPr lang="ru-RU" dirty="0" smtClean="0">
                <a:latin typeface="Bookman Old Style" panose="02050604050505020204" pitchFamily="18" charset="0"/>
              </a:rPr>
              <a:t>Программа).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       Программа технической направленности, рассчитана на 2 </a:t>
            </a:r>
            <a:r>
              <a:rPr lang="ru-RU" dirty="0">
                <a:latin typeface="Bookman Old Style" panose="02050604050505020204" pitchFamily="18" charset="0"/>
              </a:rPr>
              <a:t>года обучения, включает в себя </a:t>
            </a:r>
            <a:r>
              <a:rPr lang="ru-RU" dirty="0" smtClean="0">
                <a:latin typeface="Bookman Old Style" panose="02050604050505020204" pitchFamily="18" charset="0"/>
              </a:rPr>
              <a:t>3 </a:t>
            </a:r>
            <a:r>
              <a:rPr lang="ru-RU" dirty="0">
                <a:latin typeface="Bookman Old Style" panose="02050604050505020204" pitchFamily="18" charset="0"/>
              </a:rPr>
              <a:t>тематических модуля на каждом году </a:t>
            </a:r>
            <a:r>
              <a:rPr lang="ru-RU" dirty="0" smtClean="0">
                <a:latin typeface="Bookman Old Style" panose="02050604050505020204" pitchFamily="18" charset="0"/>
              </a:rPr>
              <a:t>обучения с элементами дистанционного взаимодействия, </a:t>
            </a:r>
            <a:r>
              <a:rPr lang="ru-RU" dirty="0">
                <a:latin typeface="Bookman Old Style" panose="02050604050505020204" pitchFamily="18" charset="0"/>
              </a:rPr>
              <a:t>имеет характер ранней </a:t>
            </a:r>
            <a:r>
              <a:rPr lang="ru-RU" dirty="0" smtClean="0">
                <a:latin typeface="Bookman Old Style" panose="02050604050505020204" pitchFamily="18" charset="0"/>
              </a:rPr>
              <a:t>профориентации, включает краеведческие темы по Самаркой области. </a:t>
            </a:r>
          </a:p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         Материалы могут </a:t>
            </a:r>
            <a:r>
              <a:rPr lang="ru-RU" dirty="0">
                <a:latin typeface="Bookman Old Style" panose="02050604050505020204" pitchFamily="18" charset="0"/>
              </a:rPr>
              <a:t>быть </a:t>
            </a:r>
            <a:r>
              <a:rPr lang="ru-RU" dirty="0" smtClean="0">
                <a:latin typeface="Bookman Old Style" panose="02050604050505020204" pitchFamily="18" charset="0"/>
              </a:rPr>
              <a:t>полезны </a:t>
            </a:r>
            <a:r>
              <a:rPr lang="ru-RU" dirty="0">
                <a:latin typeface="Bookman Old Style" panose="02050604050505020204" pitchFamily="18" charset="0"/>
              </a:rPr>
              <a:t>специалистам, </a:t>
            </a:r>
            <a:r>
              <a:rPr lang="ru-RU" dirty="0" smtClean="0">
                <a:latin typeface="Bookman Old Style" panose="02050604050505020204" pitchFamily="18" charset="0"/>
              </a:rPr>
              <a:t>работающими с детьми в техническом и спортивном направлениях.</a:t>
            </a:r>
            <a:endParaRPr lang="ru-RU" dirty="0">
              <a:latin typeface="Bookman Old Style" panose="02050604050505020204" pitchFamily="18" charset="0"/>
            </a:endParaRP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10591800" cy="1402203"/>
          </a:xfrm>
        </p:spPr>
        <p:txBody>
          <a:bodyPr/>
          <a:lstStyle/>
          <a:p>
            <a:pPr algn="ctr"/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Нормативно-правовые документы </a:t>
            </a:r>
            <a:b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федерального, регионального уровней </a:t>
            </a: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(федеральные)</a:t>
            </a:r>
            <a:r>
              <a:rPr lang="ru-RU" sz="2800" dirty="0">
                <a:latin typeface="Bookman Old Style" panose="02050604050505020204" pitchFamily="18" charset="0"/>
              </a:rPr>
              <a:t/>
            </a:r>
            <a:br>
              <a:rPr lang="ru-RU" sz="2800" dirty="0">
                <a:latin typeface="Bookman Old Style" panose="02050604050505020204" pitchFamily="18" charset="0"/>
              </a:rPr>
            </a:br>
            <a:endParaRPr lang="en-US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835579859"/>
              </p:ext>
            </p:extLst>
          </p:nvPr>
        </p:nvGraphicFramePr>
        <p:xfrm>
          <a:off x="762000" y="2325102"/>
          <a:ext cx="10668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2145839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75293613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8495188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1517051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614356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Федеральный закон от 29.12.2012г. № 273 ФЗ-»Об образовании в РФ» (ред. 31.07.2025г.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Гл. 10. ст. 75)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3"/>
                        </a:rPr>
                        <a:t>https://normativ.kontur.ru/document?moduleId=1&amp;documentId=501784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Указ Президента РФ от 09.11.2022г.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№ 809 «Об утверждении основ государственной политики по сохранению и укреплению традиционных российских духовно-нравственных ценностей»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4"/>
                        </a:rPr>
                        <a:t>https://www.garant.ru/products/ipo/prime/doc/405579061/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Указ Президента РФ от 07.05.2024г. № 309 «О национальных целях развития РФ на период до 2030г и на перспективу до 2036г.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5"/>
                        </a:rPr>
                        <a:t>https://www.garant.ru/products/ipo/prime/doc/408892634/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Приказ Министерства просвещения РФ от 27.07.2022г. № 629 «Об утверждении Порядка организации и осуществления образовательной деятельности по дополнительным общеобразовательным программам»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6"/>
                        </a:rPr>
                        <a:t>https://www.garant.ru/products/ipo/prime/doc/405245425/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Постановление Главного государственного врача РФ от 28.09.2020 № 28 «Об утверждении СП 2.4.3648-20 «Санитарно-эпидемиологические требования к организации воспитания и обучения, отдыха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и оздоровления детей и молодёжи»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7"/>
                        </a:rPr>
                        <a:t>https://71.rospotrebnadzor.ru/content/590/100095/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9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715964"/>
            <a:ext cx="11872451" cy="1289818"/>
          </a:xfrm>
        </p:spPr>
        <p:txBody>
          <a:bodyPr/>
          <a:lstStyle/>
          <a:p>
            <a:pPr algn="ctr"/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Нормативно-правовые документы </a:t>
            </a: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федерального</a:t>
            </a: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регионального </a:t>
            </a: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уровней </a:t>
            </a: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(региональные)</a:t>
            </a:r>
            <a:r>
              <a:rPr lang="ru-RU" sz="2800" dirty="0">
                <a:latin typeface="Bookman Old Style" panose="02050604050505020204" pitchFamily="18" charset="0"/>
              </a:rPr>
              <a:t/>
            </a:r>
            <a:br>
              <a:rPr lang="ru-RU" sz="2800" dirty="0">
                <a:latin typeface="Bookman Old Style" panose="02050604050505020204" pitchFamily="18" charset="0"/>
              </a:rPr>
            </a:br>
            <a:endParaRPr lang="en-US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32455098"/>
              </p:ext>
            </p:extLst>
          </p:nvPr>
        </p:nvGraphicFramePr>
        <p:xfrm>
          <a:off x="755931" y="2174763"/>
          <a:ext cx="1059656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187">
                  <a:extLst>
                    <a:ext uri="{9D8B030D-6E8A-4147-A177-3AD203B41FA5}">
                      <a16:colId xmlns:a16="http://schemas.microsoft.com/office/drawing/2014/main" val="221458392"/>
                    </a:ext>
                  </a:extLst>
                </a:gridCol>
                <a:gridCol w="3532187">
                  <a:extLst>
                    <a:ext uri="{9D8B030D-6E8A-4147-A177-3AD203B41FA5}">
                      <a16:colId xmlns:a16="http://schemas.microsoft.com/office/drawing/2014/main" val="752936136"/>
                    </a:ext>
                  </a:extLst>
                </a:gridCol>
                <a:gridCol w="3532187">
                  <a:extLst>
                    <a:ext uri="{9D8B030D-6E8A-4147-A177-3AD203B41FA5}">
                      <a16:colId xmlns:a16="http://schemas.microsoft.com/office/drawing/2014/main" val="1884951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Стратегия социально-экономического развития Самарской области на период до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2030г. (утверждена распоряжением Правительства Самарской области от 12.07.2017г № 441)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3"/>
                        </a:rPr>
                        <a:t>https://investinsamara.ru/upload/medialibrary/45e/9h50vweo8ozjnjv8z6mt2yn4hyjy1ov2.pdf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Письмо Министерства образования и науки Самарской области от 30.03.2020г. № МО-16-09-01/434-ТУ (с методическими рекомендациями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по подготовке дополнительных общеобразовательных общеразвивающих программ и прохождению процедуры экспертизы для последующего включения в реестр образовательных программ, включённых в систему ПФДО)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hlinkClick r:id="rId4"/>
                        </a:rPr>
                        <a:t>https://rmc.pioner-samara.ru/download/Metod_rekomend_podgotovke_DOP_PFDO_2020-12-11.pdf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Самарской области «О патриотическом воспитании в Самарской области (принят Самарской Губернской Думой 23.05.2024г.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https://pravo.samregion.ru/wp-content/uploads/sites/2/2024/06/1006_46gd.pdf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9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1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0"/>
            <a:ext cx="6527800" cy="149383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</a:t>
            </a:r>
            <a:r>
              <a:rPr lang="ru-RU" sz="2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общеразвивающая программа </a:t>
            </a:r>
            <a:r>
              <a:rPr lang="ru-RU" sz="2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изучению, ремонту и реконструкции малой техники</a:t>
            </a:r>
            <a:br>
              <a:rPr lang="ru-RU" sz="2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«Малая техника»</a:t>
            </a:r>
            <a:br>
              <a:rPr lang="ru-RU" sz="20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700" y="2298699"/>
            <a:ext cx="7099300" cy="4254500"/>
          </a:xfrm>
        </p:spPr>
        <p:txBody>
          <a:bodyPr/>
          <a:lstStyle/>
          <a:p>
            <a:r>
              <a:rPr lang="ru-RU" sz="1600" b="0" dirty="0">
                <a:latin typeface="Bookman Old Style" panose="02050604050505020204" pitchFamily="18" charset="0"/>
              </a:rPr>
              <a:t>Направленность: техническая </a:t>
            </a:r>
          </a:p>
          <a:p>
            <a:r>
              <a:rPr lang="ru-RU" sz="1600" b="0" dirty="0">
                <a:latin typeface="Bookman Old Style" panose="02050604050505020204" pitchFamily="18" charset="0"/>
              </a:rPr>
              <a:t>Возраст обучающихся: 7-18 лет.</a:t>
            </a:r>
          </a:p>
          <a:p>
            <a:r>
              <a:rPr lang="ru-RU" sz="1600" b="0" dirty="0">
                <a:latin typeface="Bookman Old Style" panose="02050604050505020204" pitchFamily="18" charset="0"/>
              </a:rPr>
              <a:t>Срок реализации программы – 2 </a:t>
            </a:r>
            <a:r>
              <a:rPr lang="ru-RU" sz="1600" b="0" dirty="0" smtClean="0">
                <a:latin typeface="Bookman Old Style" panose="02050604050505020204" pitchFamily="18" charset="0"/>
              </a:rPr>
              <a:t>года (</a:t>
            </a:r>
            <a:r>
              <a:rPr lang="ru-RU" sz="1400" b="0" dirty="0" smtClean="0">
                <a:latin typeface="Bookman Old Style" panose="02050604050505020204" pitchFamily="18" charset="0"/>
              </a:rPr>
              <a:t>2024-2025; 2025-2026 уч.г</a:t>
            </a:r>
            <a:r>
              <a:rPr lang="ru-RU" sz="1600" b="0" dirty="0" smtClean="0">
                <a:latin typeface="Bookman Old Style" panose="02050604050505020204" pitchFamily="18" charset="0"/>
              </a:rPr>
              <a:t>)</a:t>
            </a:r>
          </a:p>
          <a:p>
            <a:pPr algn="just"/>
            <a:r>
              <a:rPr lang="ru-RU" sz="1600" b="0" dirty="0" smtClean="0">
                <a:latin typeface="Bookman Old Style" panose="02050604050505020204" pitchFamily="18" charset="0"/>
              </a:rPr>
              <a:t>Программа модульная, имеет характер профориентации </a:t>
            </a:r>
            <a:r>
              <a:rPr lang="ru-RU" sz="1600" b="0" dirty="0">
                <a:latin typeface="Bookman Old Style" panose="02050604050505020204" pitchFamily="18" charset="0"/>
              </a:rPr>
              <a:t>и направлена на освоение </a:t>
            </a:r>
            <a:r>
              <a:rPr lang="ru-RU" sz="1600" b="0" dirty="0" smtClean="0">
                <a:latin typeface="Bookman Old Style" panose="02050604050505020204" pitchFamily="18" charset="0"/>
              </a:rPr>
              <a:t>обучающимися </a:t>
            </a:r>
            <a:r>
              <a:rPr lang="ru-RU" sz="1600" b="0" dirty="0">
                <a:latin typeface="Bookman Old Style" panose="02050604050505020204" pitchFamily="18" charset="0"/>
              </a:rPr>
              <a:t>основ начального </a:t>
            </a:r>
            <a:r>
              <a:rPr lang="ru-RU" sz="1600" b="0" dirty="0" smtClean="0">
                <a:latin typeface="Bookman Old Style" panose="02050604050505020204" pitchFamily="18" charset="0"/>
              </a:rPr>
              <a:t>конструирования/моделирования малой </a:t>
            </a:r>
            <a:r>
              <a:rPr lang="ru-RU" sz="1600" b="0" dirty="0">
                <a:latin typeface="Bookman Old Style" panose="02050604050505020204" pitchFamily="18" charset="0"/>
              </a:rPr>
              <a:t>техники, несложного ремонта и реконструкции легкого транспорта </a:t>
            </a:r>
            <a:r>
              <a:rPr lang="ru-RU" sz="1600" b="0" dirty="0" smtClean="0">
                <a:latin typeface="Bookman Old Style" panose="02050604050505020204" pitchFamily="18" charset="0"/>
              </a:rPr>
              <a:t>(велосипед</a:t>
            </a:r>
            <a:r>
              <a:rPr lang="ru-RU" sz="1600" b="0" dirty="0">
                <a:latin typeface="Bookman Old Style" panose="02050604050505020204" pitchFamily="18" charset="0"/>
              </a:rPr>
              <a:t>, </a:t>
            </a:r>
            <a:r>
              <a:rPr lang="ru-RU" sz="1600" b="0" dirty="0" smtClean="0">
                <a:latin typeface="Bookman Old Style" panose="02050604050505020204" pitchFamily="18" charset="0"/>
              </a:rPr>
              <a:t>самокат) изучение </a:t>
            </a:r>
            <a:r>
              <a:rPr lang="ru-RU" sz="1600" b="0" dirty="0">
                <a:latin typeface="Bookman Old Style" panose="02050604050505020204" pitchFamily="18" charset="0"/>
              </a:rPr>
              <a:t>правил дородного движения. </a:t>
            </a:r>
            <a:endParaRPr lang="ru-RU" sz="1600" b="0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sz="1600" b="0" dirty="0" smtClean="0">
                <a:latin typeface="Bookman Old Style" panose="02050604050505020204" pitchFamily="18" charset="0"/>
              </a:rPr>
              <a:t>Программа составлена в соответствии методическими рекомендациями по </a:t>
            </a:r>
            <a:r>
              <a:rPr lang="ru-RU" sz="1600" b="0" dirty="0">
                <a:latin typeface="Bookman Old Style" panose="02050604050505020204" pitchFamily="18" charset="0"/>
              </a:rPr>
              <a:t>подготовке дополнительных общеобразовательных общеразвивающих программ к прохождению процедуры экспертизы (добровольной сертификации) для последующего включения в реестр образовательных программ, включенных в систему </a:t>
            </a:r>
            <a:r>
              <a:rPr lang="ru-RU" sz="1600" b="0" dirty="0" smtClean="0">
                <a:latin typeface="Bookman Old Style" panose="02050604050505020204" pitchFamily="18" charset="0"/>
              </a:rPr>
              <a:t>ПФДО. </a:t>
            </a:r>
            <a:endParaRPr lang="ru-RU" sz="1600" b="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2400" y="134576"/>
            <a:ext cx="4419600" cy="146193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100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Разработчики:</a:t>
            </a:r>
            <a:endParaRPr lang="ru-RU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Момотова Н.В., методист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Рафиков С.С.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педагог дополнительного образования</a:t>
            </a:r>
            <a:endParaRPr lang="en-US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3001" y="3875792"/>
            <a:ext cx="4699000" cy="184665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техника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disk.yandex.ru/d/slDXpXodyf5QOg</a:t>
            </a:r>
            <a:r>
              <a:rPr lang="ru-RU" sz="160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воспитательной</a:t>
            </a:r>
          </a:p>
          <a:p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аботы объединения «Малая техника» </a:t>
            </a:r>
          </a:p>
          <a:p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disk.yandex.ru/i/vJ65v18TMrbJpQ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7713"/>
            <a:ext cx="4775200" cy="1360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394335" indent="-184785" algn="ctr">
              <a:spcBef>
                <a:spcPts val="315"/>
              </a:spcBef>
              <a:spcAft>
                <a:spcPts val="0"/>
              </a:spcAft>
            </a:pPr>
            <a:r>
              <a:rPr lang="ru-RU" sz="2800" b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Мониторинг оценивания</a:t>
            </a:r>
            <a:br>
              <a:rPr lang="ru-RU" sz="2800" b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достижений обучающихся </a:t>
            </a:r>
            <a:endParaRPr lang="en-US" sz="2800" b="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0996" y="294968"/>
            <a:ext cx="7061200" cy="6080432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ru-RU" sz="4500" b="0" dirty="0" smtClean="0">
                <a:latin typeface="Bookman Old Style" panose="02050604050505020204" pitchFamily="18" charset="0"/>
              </a:rPr>
              <a:t>Ежегодно в Центре проводится анализ удовлетворенности детей и родителей образовательным процессом по программе «Малая техника».</a:t>
            </a:r>
          </a:p>
          <a:p>
            <a:r>
              <a:rPr lang="ru-RU" sz="4500" b="0" dirty="0" smtClean="0">
                <a:latin typeface="Bookman Old Style" panose="02050604050505020204" pitchFamily="18" charset="0"/>
              </a:rPr>
              <a:t>Сроки проведения: май 2025г.</a:t>
            </a:r>
          </a:p>
          <a:p>
            <a:r>
              <a:rPr lang="ru-RU" sz="4500" b="0" dirty="0" smtClean="0">
                <a:latin typeface="Bookman Old Style" panose="02050604050505020204" pitchFamily="18" charset="0"/>
              </a:rPr>
              <a:t>Цель: изучение потребности детей, их родителей в дополнительном образовании технического направления; сбор информации для принятия решений по повышению эффективности деятельности Центра</a:t>
            </a:r>
          </a:p>
          <a:p>
            <a:r>
              <a:rPr lang="ru-RU" sz="4500" b="0" dirty="0" smtClean="0">
                <a:latin typeface="Bookman Old Style" panose="020506040505050202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4500" b="0" dirty="0" smtClean="0">
                <a:latin typeface="Bookman Old Style" panose="02050604050505020204" pitchFamily="18" charset="0"/>
              </a:rPr>
              <a:t>мониторинг результатов обучения обучающихся по программе;</a:t>
            </a:r>
          </a:p>
          <a:p>
            <a:pPr marL="285750" indent="-285750">
              <a:buFontTx/>
              <a:buChar char="-"/>
            </a:pPr>
            <a:r>
              <a:rPr lang="ru-RU" sz="4500" b="0" dirty="0">
                <a:latin typeface="Bookman Old Style" panose="02050604050505020204" pitchFamily="18" charset="0"/>
              </a:rPr>
              <a:t>м</a:t>
            </a:r>
            <a:r>
              <a:rPr lang="ru-RU" sz="4500" b="0" dirty="0" smtClean="0">
                <a:latin typeface="Bookman Old Style" panose="02050604050505020204" pitchFamily="18" charset="0"/>
              </a:rPr>
              <a:t>ониторинг развития качеств личности обучающихся;</a:t>
            </a:r>
          </a:p>
          <a:p>
            <a:pPr marL="285750" indent="-285750">
              <a:buFontTx/>
              <a:buChar char="-"/>
            </a:pPr>
            <a:r>
              <a:rPr lang="ru-RU" sz="4500" b="0" dirty="0">
                <a:latin typeface="Bookman Old Style" panose="02050604050505020204" pitchFamily="18" charset="0"/>
              </a:rPr>
              <a:t>и</a:t>
            </a:r>
            <a:r>
              <a:rPr lang="ru-RU" sz="4500" b="0" dirty="0" smtClean="0">
                <a:latin typeface="Bookman Old Style" panose="02050604050505020204" pitchFamily="18" charset="0"/>
              </a:rPr>
              <a:t>зучение психологического климата в группе.</a:t>
            </a:r>
          </a:p>
          <a:p>
            <a:pPr marL="285750" indent="-285750">
              <a:buFontTx/>
              <a:buChar char="-"/>
            </a:pPr>
            <a:endParaRPr lang="ru-RU" sz="4500" b="0" dirty="0" smtClean="0">
              <a:latin typeface="Bookman Old Style" panose="02050604050505020204" pitchFamily="18" charset="0"/>
            </a:endParaRPr>
          </a:p>
          <a:p>
            <a:endParaRPr lang="ru-RU" sz="4500" b="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4500" b="0" dirty="0">
                <a:solidFill>
                  <a:schemeClr val="accent6"/>
                </a:solidFill>
                <a:latin typeface="Bookman Old Style" panose="02050604050505020204" pitchFamily="18" charset="0"/>
              </a:rPr>
              <a:t>Д</a:t>
            </a:r>
            <a:r>
              <a:rPr lang="ru-RU" sz="4500" b="0" dirty="0" smtClean="0">
                <a:solidFill>
                  <a:schemeClr val="accent6"/>
                </a:solidFill>
                <a:latin typeface="Bookman Old Style" panose="02050604050505020204" pitchFamily="18" charset="0"/>
              </a:rPr>
              <a:t>иагностический инструментарий </a:t>
            </a:r>
            <a:endParaRPr lang="ru-RU" sz="4500" b="0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500" b="0" dirty="0" smtClean="0">
                <a:solidFill>
                  <a:schemeClr val="accent6"/>
                </a:solidFill>
                <a:latin typeface="Bookman Old Style" panose="02050604050505020204" pitchFamily="18" charset="0"/>
              </a:rPr>
              <a:t>результаты диагностики за 2024-2025 уч. год.</a:t>
            </a:r>
          </a:p>
          <a:p>
            <a:pPr algn="ctr"/>
            <a:r>
              <a:rPr lang="en-US" sz="4500" b="0" dirty="0">
                <a:solidFill>
                  <a:srgbClr val="00B050"/>
                </a:solidFill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en-US" sz="4500" b="0" dirty="0" smtClean="0">
                <a:solidFill>
                  <a:srgbClr val="00B050"/>
                </a:solidFill>
                <a:latin typeface="Bookman Old Style" panose="02050604050505020204" pitchFamily="18" charset="0"/>
                <a:hlinkClick r:id="rId2"/>
              </a:rPr>
              <a:t>disk.yandex.ru/d/g93K4ih3WG7Q8A</a:t>
            </a:r>
            <a:r>
              <a:rPr lang="ru-RU" sz="4500" b="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endParaRPr lang="ru-RU" sz="1600" b="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ru-RU" sz="1600" b="0" dirty="0" smtClean="0">
                <a:latin typeface="Bookman Old Style" panose="020506040505050202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769783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Методический материал</a:t>
            </a:r>
            <a:endParaRPr lang="en-US" sz="3200" b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697" y="2967511"/>
            <a:ext cx="10058400" cy="461665"/>
          </a:xfrm>
          <a:prstGeom prst="rect">
            <a:avLst/>
          </a:prstGeom>
          <a:solidFill>
            <a:srgbClr val="D6D7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Конспект занятия по профориентации «Человек-техника»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697" y="4968617"/>
            <a:ext cx="1005839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Презентация к разделу профориентация «Человек-техника»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7" y="3783398"/>
            <a:ext cx="10058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Технологическая карта занятия «Путешествие во времени»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 теме история создания автомобиля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698" y="1886136"/>
            <a:ext cx="1005839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Методическая разработка образовательной викторины «Вело специалист»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9530" y="1301081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disk.yandex.ru/d/PYTsizlE2-8fjg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1296179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Дидактический материал</a:t>
            </a:r>
            <a:br>
              <a:rPr lang="ru-RU" sz="32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200" b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345" y="3600413"/>
            <a:ext cx="78350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Вопросы для игры «Что? Где? Кода?»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343" y="2544668"/>
            <a:ext cx="783508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Презентация «Виды малой техники»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3601" y="4656158"/>
            <a:ext cx="798256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Дидактический материал по теме «ПДД»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5458" y="1381201"/>
            <a:ext cx="542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2"/>
              </a:rPr>
              <a:t>disk.yandex.ru/d/TUG7PoKO1pqxkA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ACE82-BD1C-4CC4-B9C6-7097502B70B7}">
  <ds:schemaRefs>
    <ds:schemaRef ds:uri="http://purl.org/dc/elements/1.1/"/>
    <ds:schemaRef ds:uri="http://www.w3.org/XML/1998/namespace"/>
    <ds:schemaRef ds:uri="71af3243-3dd4-4a8d-8c0d-dd76da1f02a5"/>
    <ds:schemaRef ds:uri="http://schemas.microsoft.com/office/2006/documentManagement/types"/>
    <ds:schemaRef ds:uri="16c05727-aa75-4e4a-9b5f-8a80a1165891"/>
    <ds:schemaRef ds:uri="http://purl.org/dc/dcmitype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230e9df3-be65-4c73-a93b-d1236ebd67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04BC66-A771-492B-8E79-E3C5E33B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AD4D6-2712-4EC3-A727-A5652AD67F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0</TotalTime>
  <Words>831</Words>
  <Application>Microsoft Office PowerPoint</Application>
  <PresentationFormat>Широкоэкранный</PresentationFormat>
  <Paragraphs>98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Segoe UI</vt:lpstr>
      <vt:lpstr>Times New Roman</vt:lpstr>
      <vt:lpstr>Office Theme</vt:lpstr>
      <vt:lpstr>Презентация PowerPoint</vt:lpstr>
      <vt:lpstr>Разделы кейса</vt:lpstr>
      <vt:lpstr>Аннотация</vt:lpstr>
      <vt:lpstr>Нормативно-правовые документы  федерального, регионального уровней  (федеральные) </vt:lpstr>
      <vt:lpstr>Нормативно-правовые документы  федерального, регионального уровней  (региональные) </vt:lpstr>
      <vt:lpstr>Дополнительная общеобразовательная общеразвивающая программа по изучению, ремонту и реконструкции малой техники «Малая техника» </vt:lpstr>
      <vt:lpstr>Мониторинг оценивания достижений обучающихся </vt:lpstr>
      <vt:lpstr>Методический материал</vt:lpstr>
      <vt:lpstr>Дидактический материал </vt:lpstr>
      <vt:lpstr>Практические занятия</vt:lpstr>
      <vt:lpstr>Практические занятия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2021-02-18T07:10:18Z</dcterms:created>
  <dcterms:modified xsi:type="dcterms:W3CDTF">2025-10-17T10:23:33Z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