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60" r:id="rId3"/>
    <p:sldId id="256" r:id="rId4"/>
    <p:sldId id="261" r:id="rId5"/>
    <p:sldId id="257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1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09908-189A-4398-8553-874A0D77A97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93C13-A1E5-4884-A5EB-E469B5DF1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1606-B5BA-4A77-B866-04A6F039A42C}" type="datetime1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73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1053-D0F1-440D-A852-D0FD4424FC4B}" type="datetime1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2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0B9D-E2D9-4A2F-949F-C3C364FC6476}" type="datetime1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A46E-41D2-49AC-93DE-FF6E77490E2F}" type="datetime1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7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44EB-9CD5-4757-909B-33C41D96439D}" type="datetime1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49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AC93-2D79-42A8-9ED4-3AC81FECEDA0}" type="datetime1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77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BA41-73FE-4818-AD08-EFCD829A5712}" type="datetime1">
              <a:rPr lang="ru-RU" smtClean="0"/>
              <a:t>14.11.2023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12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AFDD-F10D-4945-9019-D88C039EADF7}" type="datetime1">
              <a:rPr lang="ru-RU" smtClean="0"/>
              <a:t>14.11.2023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82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60CB-0C43-4653-BA64-DF67DD60732D}" type="datetime1">
              <a:rPr lang="ru-RU" smtClean="0"/>
              <a:t>14.11.2023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87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BC32-2F2C-4B4A-BB29-3F76EE31A541}" type="datetime1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13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95B0-8E2A-4EEB-BDCF-097A13A3E8C6}" type="datetime1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6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8868C-9285-40E0-B800-8074E4CE2004}" type="datetime1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5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293" y="1869743"/>
            <a:ext cx="7886700" cy="170816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Bookman Old Style" panose="02050604050505020204" pitchFamily="18" charset="0"/>
              </a:rPr>
              <a:t>«Система сопровождения </a:t>
            </a:r>
            <a:br>
              <a:rPr lang="ru-RU" sz="3200" dirty="0" smtClean="0">
                <a:latin typeface="Bookman Old Style" panose="02050604050505020204" pitchFamily="18" charset="0"/>
              </a:rPr>
            </a:br>
            <a:r>
              <a:rPr lang="ru-RU" sz="3200" dirty="0" smtClean="0">
                <a:latin typeface="Bookman Old Style" panose="02050604050505020204" pitchFamily="18" charset="0"/>
              </a:rPr>
              <a:t>одаренных детей </a:t>
            </a:r>
            <a:br>
              <a:rPr lang="ru-RU" sz="3200" dirty="0" smtClean="0">
                <a:latin typeface="Bookman Old Style" panose="02050604050505020204" pitchFamily="18" charset="0"/>
              </a:rPr>
            </a:br>
            <a:r>
              <a:rPr lang="ru-RU" sz="3200" dirty="0" smtClean="0">
                <a:latin typeface="Bookman Old Style" panose="02050604050505020204" pitchFamily="18" charset="0"/>
              </a:rPr>
              <a:t>в МБУ ДО «ЦДЮТТ «Импульс» </a:t>
            </a:r>
            <a:br>
              <a:rPr lang="ru-RU" sz="3200" dirty="0" smtClean="0">
                <a:latin typeface="Bookman Old Style" panose="02050604050505020204" pitchFamily="18" charset="0"/>
              </a:rPr>
            </a:br>
            <a:r>
              <a:rPr lang="ru-RU" sz="3200" dirty="0" err="1" smtClean="0">
                <a:latin typeface="Bookman Old Style" panose="02050604050505020204" pitchFamily="18" charset="0"/>
              </a:rPr>
              <a:t>г.о</a:t>
            </a:r>
            <a:r>
              <a:rPr lang="ru-RU" sz="3200" dirty="0" smtClean="0">
                <a:latin typeface="Bookman Old Style" panose="02050604050505020204" pitchFamily="18" charset="0"/>
              </a:rPr>
              <a:t>. Самара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8854" y="4772041"/>
            <a:ext cx="2729552" cy="10692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Bookman Old Style" panose="02050604050505020204" pitchFamily="18" charset="0"/>
              </a:rPr>
              <a:t>Составитель:</a:t>
            </a:r>
          </a:p>
          <a:p>
            <a:pPr marL="0" indent="0" algn="ctr">
              <a:buNone/>
            </a:pPr>
            <a:r>
              <a:rPr lang="ru-RU" sz="1800" dirty="0" err="1" smtClean="0">
                <a:latin typeface="Bookman Old Style" panose="02050604050505020204" pitchFamily="18" charset="0"/>
              </a:rPr>
              <a:t>Момотова</a:t>
            </a:r>
            <a:r>
              <a:rPr lang="ru-RU" sz="1800" dirty="0" smtClean="0">
                <a:latin typeface="Bookman Old Style" panose="02050604050505020204" pitchFamily="18" charset="0"/>
              </a:rPr>
              <a:t> Н.В.</a:t>
            </a:r>
          </a:p>
          <a:p>
            <a:pPr marL="0" indent="0" algn="ctr">
              <a:buNone/>
            </a:pPr>
            <a:r>
              <a:rPr lang="ru-RU" sz="1800" dirty="0" smtClean="0">
                <a:latin typeface="Bookman Old Style" panose="02050604050505020204" pitchFamily="18" charset="0"/>
              </a:rPr>
              <a:t>методист</a:t>
            </a:r>
            <a:endParaRPr lang="ru-RU" sz="1800" dirty="0">
              <a:latin typeface="Bookman Old Style" panose="0205060405050502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60311" y="6215747"/>
            <a:ext cx="590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      С    а    м    а    р    а          2   0    2    3    г</a:t>
            </a: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90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10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901606" y="522800"/>
            <a:ext cx="7886700" cy="713046"/>
          </a:xfrm>
          <a:prstGeom prst="rect">
            <a:avLst/>
          </a:prstGeom>
          <a:ln w="57150" cap="flat" cmpd="sng" algn="ctr">
            <a:solidFill>
              <a:schemeClr val="accent1"/>
            </a:solidFill>
            <a:prstDash val="solid"/>
            <a:miter lim="800000"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ПРОЕКТНАЯ ДЕЯТЕЛЬНОСТЬ</a:t>
            </a: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un9-7.userapi.com/impg/xHvHwL_DWkM7Lah3z6gHCB7MljlQjv5bNHJEHQ/58JMCnnvEsU.jpg?size=1019x768&amp;quality=95&amp;sign=eabff1a0ceba8e416d70e9155f32e80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1" y="1886857"/>
            <a:ext cx="8374743" cy="49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9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11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901606" y="522800"/>
            <a:ext cx="7886700" cy="713046"/>
          </a:xfrm>
          <a:prstGeom prst="rect">
            <a:avLst/>
          </a:prstGeom>
          <a:ln w="57150" cap="flat" cmpd="sng" algn="ctr">
            <a:solidFill>
              <a:schemeClr val="accent1"/>
            </a:solidFill>
            <a:prstDash val="solid"/>
            <a:miter lim="800000"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СОЦИАЛЬНАЯ ПОДДЕРЖКА</a:t>
            </a: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0" y="1942792"/>
            <a:ext cx="4885046" cy="230832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Мотивационная составляющая на участие в конкурсных и других мероприятия разного уровня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Пропаганда творчества обучающегося в педагогическом сообществе, в СМИ и в сетях Интернет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Составление парфолио успеха обучающегося</a:t>
            </a:r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907" y="0"/>
            <a:ext cx="1885950" cy="2609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75" y="4034461"/>
            <a:ext cx="1654629" cy="23400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961" y="2305574"/>
            <a:ext cx="1750462" cy="23959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4" y="4052591"/>
            <a:ext cx="1618858" cy="23037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084" y="4095817"/>
            <a:ext cx="1566487" cy="221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12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57863" y="3891062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074" name="Picture 2" descr="https://cdn.culture.ru/images/f6945f18-0a43-5d4f-8896-b8f8e6e6e9e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132" y="0"/>
            <a:ext cx="3770868" cy="275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9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701" y="3349293"/>
            <a:ext cx="7886700" cy="170816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Bookman Old Style" panose="02050604050505020204" pitchFamily="18" charset="0"/>
              </a:rPr>
              <a:t>«Система сопровождения </a:t>
            </a:r>
            <a:br>
              <a:rPr lang="ru-RU" sz="3200" dirty="0" smtClean="0">
                <a:latin typeface="Bookman Old Style" panose="02050604050505020204" pitchFamily="18" charset="0"/>
              </a:rPr>
            </a:br>
            <a:r>
              <a:rPr lang="ru-RU" sz="3200" dirty="0" smtClean="0">
                <a:latin typeface="Bookman Old Style" panose="02050604050505020204" pitchFamily="18" charset="0"/>
              </a:rPr>
              <a:t>одаренных детей </a:t>
            </a:r>
            <a:br>
              <a:rPr lang="ru-RU" sz="3200" dirty="0" smtClean="0">
                <a:latin typeface="Bookman Old Style" panose="02050604050505020204" pitchFamily="18" charset="0"/>
              </a:rPr>
            </a:br>
            <a:r>
              <a:rPr lang="ru-RU" sz="3200" dirty="0" smtClean="0">
                <a:latin typeface="Bookman Old Style" panose="02050604050505020204" pitchFamily="18" charset="0"/>
              </a:rPr>
              <a:t>в МБУ ДО «ЦДЮТТ «Импульс» </a:t>
            </a:r>
            <a:br>
              <a:rPr lang="ru-RU" sz="3200" dirty="0" smtClean="0">
                <a:latin typeface="Bookman Old Style" panose="02050604050505020204" pitchFamily="18" charset="0"/>
              </a:rPr>
            </a:br>
            <a:r>
              <a:rPr lang="ru-RU" sz="3200" dirty="0" err="1" smtClean="0">
                <a:latin typeface="Bookman Old Style" panose="02050604050505020204" pitchFamily="18" charset="0"/>
              </a:rPr>
              <a:t>г.о</a:t>
            </a:r>
            <a:r>
              <a:rPr lang="ru-RU" sz="3200" dirty="0" smtClean="0">
                <a:latin typeface="Bookman Old Style" panose="02050604050505020204" pitchFamily="18" charset="0"/>
              </a:rPr>
              <a:t>. Самара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60311" y="6215747"/>
            <a:ext cx="590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      С    а    м    а    р    а          2   0    2    3    г</a:t>
            </a: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1543" y="939659"/>
            <a:ext cx="8592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Bookman Old Style" panose="02050604050505020204" pitchFamily="18" charset="0"/>
              </a:rPr>
              <a:t>Муниципальное</a:t>
            </a:r>
            <a:r>
              <a:rPr lang="ru-RU" dirty="0">
                <a:latin typeface="Bookman Old Style" panose="02050604050505020204" pitchFamily="18" charset="0"/>
              </a:rPr>
              <a:t> бюджетное </a:t>
            </a:r>
            <a:r>
              <a:rPr lang="ru-RU" dirty="0" smtClean="0">
                <a:latin typeface="Bookman Old Style" panose="02050604050505020204" pitchFamily="18" charset="0"/>
              </a:rPr>
              <a:t>учреждение </a:t>
            </a:r>
          </a:p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дополнительного </a:t>
            </a:r>
            <a:r>
              <a:rPr lang="ru-RU" dirty="0">
                <a:latin typeface="Bookman Old Style" panose="02050604050505020204" pitchFamily="18" charset="0"/>
              </a:rPr>
              <a:t>образования </a:t>
            </a:r>
          </a:p>
          <a:p>
            <a:pPr algn="ctr"/>
            <a:r>
              <a:rPr lang="ru-RU" dirty="0">
                <a:latin typeface="Bookman Old Style" panose="02050604050505020204" pitchFamily="18" charset="0"/>
              </a:rPr>
              <a:t> «Центр детского и юношеского технического творчества </a:t>
            </a:r>
            <a:r>
              <a:rPr lang="ru-RU" dirty="0" smtClean="0">
                <a:latin typeface="Bookman Old Style" panose="02050604050505020204" pitchFamily="18" charset="0"/>
              </a:rPr>
              <a:t>«</a:t>
            </a:r>
            <a:r>
              <a:rPr lang="ru-RU" dirty="0">
                <a:latin typeface="Bookman Old Style" panose="02050604050505020204" pitchFamily="18" charset="0"/>
              </a:rPr>
              <a:t>Импульс</a:t>
            </a:r>
            <a:r>
              <a:rPr lang="ru-RU" dirty="0" smtClean="0">
                <a:latin typeface="Bookman Old Style" panose="02050604050505020204" pitchFamily="18" charset="0"/>
              </a:rPr>
              <a:t>»  </a:t>
            </a:r>
            <a:r>
              <a:rPr lang="ru-RU" dirty="0">
                <a:latin typeface="Bookman Old Style" panose="02050604050505020204" pitchFamily="18" charset="0"/>
              </a:rPr>
              <a:t>городского округа Самара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2831" y="2257466"/>
            <a:ext cx="3860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2400" dirty="0" smtClean="0">
                <a:latin typeface="Bookman Old Style" panose="02050604050505020204" pitchFamily="18" charset="0"/>
              </a:rPr>
              <a:t>Городской семинар</a:t>
            </a:r>
          </a:p>
          <a:p>
            <a:pPr algn="ctr"/>
            <a:r>
              <a:rPr lang="ru-RU" sz="2400" dirty="0"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16962" y="223989"/>
            <a:ext cx="1763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24 ноября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71407" y="275266"/>
            <a:ext cx="1186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2023г 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6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2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115" y="0"/>
            <a:ext cx="9376229" cy="6858000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79072" y="192030"/>
            <a:ext cx="4744059" cy="857250"/>
          </a:xfrm>
          <a:prstGeom prst="rect">
            <a:avLst/>
          </a:prstGeom>
          <a:ln w="57150" cap="flat" cmpd="sng" algn="ctr">
            <a:solidFill>
              <a:schemeClr val="accent2"/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АНТИЧНЫЕ ВРЕМЕНА НЕКОТОРЫЕ ФИЛОСОФЫ ПОЛАГАЛИ, ЧТО ТАЛАНТ – ЭТО «БОЖИЙ ДАР». 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4" descr="Платон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073" y="1089297"/>
            <a:ext cx="1135274" cy="143593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Содержимое 5" descr="sokr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72047" y="1041558"/>
            <a:ext cx="1112752" cy="148366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Рисунок 11" descr="Сенека 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13448" y="1049280"/>
            <a:ext cx="951983" cy="135014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3" name="TextBox 12"/>
          <p:cNvSpPr txBox="1"/>
          <p:nvPr/>
        </p:nvSpPr>
        <p:spPr>
          <a:xfrm>
            <a:off x="177832" y="2449538"/>
            <a:ext cx="1495697" cy="461665"/>
          </a:xfrm>
          <a:prstGeom prst="rect">
            <a:avLst/>
          </a:prstGeom>
          <a:ln w="5715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ПЛАТОН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7541" y="2468740"/>
            <a:ext cx="1402232" cy="461665"/>
          </a:xfrm>
          <a:prstGeom prst="rect">
            <a:avLst/>
          </a:prstGeom>
          <a:ln w="5715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СОКРАТ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51167" y="2456088"/>
            <a:ext cx="1337745" cy="465903"/>
          </a:xfrm>
          <a:prstGeom prst="rect">
            <a:avLst/>
          </a:prstGeom>
          <a:ln w="5715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СЕНЕКА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7988" y="3041216"/>
            <a:ext cx="5081337" cy="1429668"/>
          </a:xfrm>
          <a:prstGeom prst="rect">
            <a:avLst/>
          </a:prstGeom>
          <a:ln w="57150" cap="flat" cmpd="sng" algn="ctr">
            <a:solidFill>
              <a:schemeClr val="accent2"/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ЭПОХА ВОЗРОЖДЕНИЯ ДАЛА МИРУ ТАКИХ ТИТАНОВ МЫСЛИ, КАК ЛЕОНАРДО ДА ВИНЧИ, МИКЕЛАНДЖЕЛО БУОНАРОТТИ, МИШЕЛЬ МОНТЕНЬ, НИКОЛАЙ КОПЕРНИК, НИКОЛО МАКИАВЕЛЛИ, ДАНТЕ АЛИГЬЕРИ, ВИЛЬЯМ ШЕКСПИР.  </a:t>
            </a: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Содержимое 4" descr="Платон .jpg"/>
          <p:cNvPicPr>
            <a:picLocks noChangeAspect="1"/>
          </p:cNvPicPr>
          <p:nvPr/>
        </p:nvPicPr>
        <p:blipFill>
          <a:blip r:embed="rId7" cstate="print"/>
          <a:srcRect l="3571" t="2523" r="3571" b="4126"/>
          <a:stretch>
            <a:fillRect/>
          </a:stretch>
        </p:blipFill>
        <p:spPr>
          <a:xfrm>
            <a:off x="329076" y="4516001"/>
            <a:ext cx="1085271" cy="154442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Содержимое 5" descr="sokra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51209" y="4465640"/>
            <a:ext cx="1233590" cy="164514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9" name="Рисунок 18" descr="Сенека 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21661" y="4513247"/>
            <a:ext cx="1407457" cy="150538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0" name="TextBox 19"/>
          <p:cNvSpPr txBox="1"/>
          <p:nvPr/>
        </p:nvSpPr>
        <p:spPr>
          <a:xfrm>
            <a:off x="28417" y="6013590"/>
            <a:ext cx="1645112" cy="707886"/>
          </a:xfrm>
          <a:prstGeom prst="rect">
            <a:avLst/>
          </a:prstGeom>
          <a:ln w="5715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НИКОЛАЙ</a:t>
            </a:r>
            <a:r>
              <a:rPr lang="ru-RU" sz="2000" b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КОПЕРНИК</a:t>
            </a:r>
            <a:r>
              <a:rPr lang="ru-RU" sz="2000" b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51209" y="6049768"/>
            <a:ext cx="1570452" cy="707886"/>
          </a:xfrm>
          <a:prstGeom prst="rect">
            <a:avLst/>
          </a:prstGeom>
          <a:ln w="5715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ЛЕОНАРДО</a:t>
            </a:r>
            <a:r>
              <a:rPr lang="ru-RU" sz="2000" b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ДА</a:t>
            </a:r>
            <a:r>
              <a:rPr lang="ru-RU" sz="2000" b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ВИНЧИ</a:t>
            </a:r>
            <a:r>
              <a:rPr lang="ru-RU" sz="2000" b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13835" y="6013590"/>
            <a:ext cx="1438289" cy="707886"/>
          </a:xfrm>
          <a:prstGeom prst="rect">
            <a:avLst/>
          </a:prstGeom>
          <a:ln w="5715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ВИЛЬЯМ ШЕКСПИР </a:t>
            </a: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4758150" y="1138730"/>
            <a:ext cx="3928594" cy="156084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 ОТЕЧЕСТВЕННОЙ НАУКЕ ОДНИМ ИЗ ПЕРВЫХ ОПРЕДЕЛЕНИЕ ПОНЯТИЯ «ОДАРЕННОСТЬ» ДАЛ В 1940 ГОДУ В СВОЕЙ СТАТЬЕ «СПОСОБНОСТИ И ОДАРЕННОСТЬ» БОРИС МИХАЙЛОВИЧ ТЕПЛОВ.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" name="Содержимое 4" descr="548px-Teplov_IB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87878" y="2563852"/>
            <a:ext cx="3056122" cy="419380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0359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1586803"/>
            <a:ext cx="7772400" cy="8291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2950" y="2397511"/>
            <a:ext cx="7772400" cy="3512635"/>
          </a:xfrm>
        </p:spPr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3</a:t>
            </a:fld>
            <a:endParaRPr lang="ru-RU"/>
          </a:p>
        </p:txBody>
      </p:sp>
      <p:pic>
        <p:nvPicPr>
          <p:cNvPr id="5" name="Объект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65" y="0"/>
            <a:ext cx="9376229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92746" y="759894"/>
            <a:ext cx="7272808" cy="421555"/>
          </a:xfrm>
          <a:prstGeom prst="rect">
            <a:avLst/>
          </a:prstGeom>
          <a:ln w="57150" cap="flat" cmpd="sng" algn="ctr">
            <a:solidFill>
              <a:schemeClr val="accent1"/>
            </a:solidFill>
            <a:prstDash val="solid"/>
            <a:miter lim="800000"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СЛОВО ОДАРЕННОСТЬ ПРОИСХОДИТ ОТ СЛОВА ДАР </a:t>
            </a:r>
            <a:r>
              <a:rPr lang="ru-RU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78970" y="2001353"/>
            <a:ext cx="8258629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ОДАРЕННЫМ, УМНЫМ ЧЕЛОВЕКОМ ВСЕГДА НАЗЫВАЛИ ТОГО, КТО БЫЛ СПОСОБЕН К ВЫДАЮЩИМСЯ ДОСТИЖЕНИЯМ, </a:t>
            </a:r>
          </a:p>
          <a:p>
            <a:pPr algn="just"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МОГ НАЙТИ ИНТЕРЕСНЫЙ, НЕОЖИДАННЫЙ ВЫХОД ИЗ СЛОЖНЫХ СИТУАЦИЙ, </a:t>
            </a:r>
          </a:p>
          <a:p>
            <a:pPr algn="just"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СОЗДАТЬ ЧТО-ТО ПРИНЦИПИАЛЬНО НОВОЕ, </a:t>
            </a:r>
          </a:p>
          <a:p>
            <a:pPr algn="just"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ЛЕГКО ПРИОБРЕТАЛ НОВЫЕ ЗНАНИЯ, </a:t>
            </a:r>
          </a:p>
          <a:p>
            <a:pPr algn="just"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ДЕЛАЛ ТО, ЧТО ДРУГИМ НЕ ДОСТУПНО.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4</a:t>
            </a:fld>
            <a:endParaRPr lang="ru-RU"/>
          </a:p>
        </p:txBody>
      </p:sp>
      <p:pic>
        <p:nvPicPr>
          <p:cNvPr id="3" name="Объект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6"/>
            <a:ext cx="9376229" cy="6858000"/>
          </a:xfrm>
          <a:prstGeom prst="rect">
            <a:avLst/>
          </a:prstGeo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177110" y="1974564"/>
            <a:ext cx="8699271" cy="1511641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настоящее время достаточно широко используются</a:t>
            </a:r>
          </a:p>
          <a:p>
            <a:pPr marL="0" indent="0" algn="ctr">
              <a:buNone/>
              <a:defRPr/>
            </a:pP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такие понятия как индивидуальность, </a:t>
            </a:r>
          </a:p>
          <a:p>
            <a:pPr marL="0" indent="0" algn="ctr">
              <a:buNone/>
              <a:defRPr/>
            </a:pP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одаренность, талант, одаренные дети </a:t>
            </a:r>
          </a:p>
          <a:p>
            <a:pPr marL="0" indent="0" algn="ctr">
              <a:buNone/>
              <a:defRPr/>
            </a:pP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детская одаренность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815" y="3357605"/>
            <a:ext cx="7337031" cy="25545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Мы же рассматриваем детскую одаренность через призму высокой мотивации ребенка к  познанию,  к творческим успехам; активности в коллективных делах;</a:t>
            </a:r>
          </a:p>
          <a:p>
            <a:pPr algn="ctr"/>
            <a:r>
              <a:rPr lang="ru-RU" sz="2000" dirty="0"/>
              <a:t>в</a:t>
            </a:r>
            <a:r>
              <a:rPr lang="ru-RU" sz="2000" dirty="0" smtClean="0"/>
              <a:t>ысокого уровня результативности по усвоению образовательной программы; </a:t>
            </a:r>
          </a:p>
          <a:p>
            <a:pPr algn="ctr"/>
            <a:r>
              <a:rPr lang="ru-RU" sz="2000" dirty="0"/>
              <a:t>у</a:t>
            </a:r>
            <a:r>
              <a:rPr lang="ru-RU" sz="2000" dirty="0" smtClean="0"/>
              <a:t>частию в конкурсных мероприятиях </a:t>
            </a:r>
          </a:p>
          <a:p>
            <a:pPr algn="ctr"/>
            <a:r>
              <a:rPr lang="ru-RU" sz="2000" dirty="0" smtClean="0"/>
              <a:t>разного уровня.</a:t>
            </a:r>
          </a:p>
          <a:p>
            <a:pPr algn="ctr"/>
            <a:endParaRPr lang="ru-RU" sz="20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09665" y="717497"/>
            <a:ext cx="2151117" cy="1047235"/>
            <a:chOff x="4360" y="1124359"/>
            <a:chExt cx="2097408" cy="1499145"/>
          </a:xfrm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360" y="1124359"/>
              <a:ext cx="2097408" cy="1499145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Скругленный прямоугольник 4"/>
            <p:cNvSpPr txBox="1"/>
            <p:nvPr/>
          </p:nvSpPr>
          <p:spPr>
            <a:xfrm>
              <a:off x="77542" y="1197541"/>
              <a:ext cx="1951044" cy="13527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/>
                <a:t>ИНДИВИДУАЛЬНОСТЬ </a:t>
              </a:r>
              <a:endParaRPr lang="ru-RU" sz="1500" b="1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514456" y="706627"/>
            <a:ext cx="2024580" cy="1115160"/>
            <a:chOff x="2206639" y="1124359"/>
            <a:chExt cx="2097408" cy="1499145"/>
          </a:xfrm>
          <a:scene3d>
            <a:camera prst="orthographicFront"/>
            <a:lightRig rig="flat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206639" y="1124359"/>
              <a:ext cx="2097408" cy="1499145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4"/>
            <p:cNvSpPr txBox="1"/>
            <p:nvPr/>
          </p:nvSpPr>
          <p:spPr>
            <a:xfrm>
              <a:off x="2279821" y="1197541"/>
              <a:ext cx="1951044" cy="13527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/>
                <a:t>СПОСОБНОСТЬ </a:t>
              </a:r>
              <a:endParaRPr lang="ru-RU" sz="1500" b="1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175238" y="749567"/>
            <a:ext cx="1838148" cy="1117869"/>
            <a:chOff x="3581292" y="1099563"/>
            <a:chExt cx="2097408" cy="1527291"/>
          </a:xfrm>
          <a:scene3d>
            <a:camera prst="orthographicFront"/>
            <a:lightRig rig="flat" dir="t"/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581292" y="1099563"/>
              <a:ext cx="2097408" cy="1499145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Скругленный прямоугольник 4"/>
            <p:cNvSpPr txBox="1"/>
            <p:nvPr/>
          </p:nvSpPr>
          <p:spPr>
            <a:xfrm>
              <a:off x="3709763" y="1274073"/>
              <a:ext cx="1727550" cy="13527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/>
                <a:t>ОДАРЁННОСТЬ </a:t>
              </a:r>
              <a:endParaRPr lang="ru-RU" sz="15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19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5</a:t>
            </a:fld>
            <a:endParaRPr lang="ru-RU"/>
          </a:p>
        </p:txBody>
      </p:sp>
      <p:pic>
        <p:nvPicPr>
          <p:cNvPr id="5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81" y="0"/>
            <a:ext cx="9144000" cy="68580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371403" y="523851"/>
            <a:ext cx="4656134" cy="504056"/>
          </a:xfrm>
          <a:prstGeom prst="rect">
            <a:avLst/>
          </a:prstGeom>
          <a:ln w="57150" cap="flat" cmpd="sng" algn="ctr">
            <a:solidFill>
              <a:schemeClr val="accent1"/>
            </a:solidFill>
            <a:prstDash val="solid"/>
            <a:miter lim="800000"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Отличия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одарённых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детей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48775" y="1997586"/>
            <a:ext cx="2337968" cy="1877727"/>
            <a:chOff x="3143143" y="-20496"/>
            <a:chExt cx="1922628" cy="1350622"/>
          </a:xfrm>
          <a:scene3d>
            <a:camera prst="orthographicFront"/>
            <a:lightRig rig="flat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143143" y="-20496"/>
              <a:ext cx="1922628" cy="1350622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3182701" y="19062"/>
              <a:ext cx="1843512" cy="127150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ЛЮБОЗНАТЕЛЬНОСТЬ </a:t>
              </a:r>
              <a:endParaRPr lang="ru-RU" sz="1400" b="1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177269" y="1979247"/>
            <a:ext cx="2224056" cy="1830990"/>
            <a:chOff x="432059" y="600528"/>
            <a:chExt cx="1922628" cy="1350622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32059" y="600528"/>
              <a:ext cx="1922628" cy="13506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 txBox="1"/>
            <p:nvPr/>
          </p:nvSpPr>
          <p:spPr>
            <a:xfrm>
              <a:off x="471617" y="640086"/>
              <a:ext cx="1843512" cy="127150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НЕОБЫЧАЙНАЯ ВНИМАТЕЛЬНОСТЬ </a:t>
              </a:r>
              <a:endParaRPr lang="ru-RU" sz="1400" b="1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901741" y="2028885"/>
            <a:ext cx="2255288" cy="1791432"/>
            <a:chOff x="6264686" y="672549"/>
            <a:chExt cx="1922628" cy="1350622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264686" y="672549"/>
              <a:ext cx="1922628" cy="13506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 txBox="1"/>
            <p:nvPr/>
          </p:nvSpPr>
          <p:spPr>
            <a:xfrm>
              <a:off x="6304244" y="712107"/>
              <a:ext cx="1843512" cy="127150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АБСТРАКТНОЕ МЫШЛЕНИЕ </a:t>
              </a:r>
              <a:endParaRPr lang="ru-RU" sz="1400" b="1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88333" y="4161575"/>
            <a:ext cx="2298410" cy="1711324"/>
            <a:chOff x="432048" y="2616756"/>
            <a:chExt cx="1922628" cy="1350622"/>
          </a:xfrm>
          <a:scene3d>
            <a:camera prst="orthographicFront"/>
            <a:lightRig rig="flat" dir="t"/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32048" y="2616756"/>
              <a:ext cx="1922628" cy="13506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1" name="Скругленный прямоугольник 4"/>
            <p:cNvSpPr txBox="1"/>
            <p:nvPr/>
          </p:nvSpPr>
          <p:spPr>
            <a:xfrm>
              <a:off x="471606" y="2656314"/>
              <a:ext cx="1843512" cy="127150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ОТЛИЧНАЯ ПАМЯТЬ </a:t>
              </a:r>
              <a:endParaRPr lang="ru-RU" sz="1400" b="1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177268" y="4244732"/>
            <a:ext cx="2955516" cy="1772537"/>
            <a:chOff x="5976675" y="2616753"/>
            <a:chExt cx="1922628" cy="1350622"/>
          </a:xfrm>
          <a:scene3d>
            <a:camera prst="orthographicFront"/>
            <a:lightRig rig="flat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5976675" y="2616753"/>
              <a:ext cx="1922628" cy="13506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 txBox="1"/>
            <p:nvPr/>
          </p:nvSpPr>
          <p:spPr>
            <a:xfrm>
              <a:off x="6170237" y="2825492"/>
              <a:ext cx="1578767" cy="9936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СТРЕМЛЕНИЕ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К ПОСТИЖЕНИЮ НОВОГО </a:t>
              </a:r>
              <a:endParaRPr lang="ru-RU" sz="1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45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6</a:t>
            </a:fld>
            <a:endParaRPr lang="ru-RU"/>
          </a:p>
        </p:txBody>
      </p:sp>
      <p:pic>
        <p:nvPicPr>
          <p:cNvPr id="3" name="Объект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2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369919" y="761543"/>
            <a:ext cx="4267200" cy="544743"/>
          </a:xfrm>
          <a:prstGeom prst="rect">
            <a:avLst/>
          </a:prstGeom>
          <a:ln w="57150" cap="flat" cmpd="sng" algn="ctr">
            <a:solidFill>
              <a:schemeClr val="accent1"/>
            </a:solidFill>
            <a:prstDash val="solid"/>
            <a:miter lim="800000"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ОДАРЁННЫЕ ДЕТИ СПОСОБНЫ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1292" y="1781818"/>
            <a:ext cx="2635108" cy="1647182"/>
            <a:chOff x="-38661" y="339787"/>
            <a:chExt cx="2783965" cy="1647182"/>
          </a:xfrm>
          <a:scene3d>
            <a:camera prst="orthographicFront"/>
            <a:lightRig rig="flat" dir="t"/>
          </a:scene3d>
        </p:grpSpPr>
        <p:sp>
          <p:nvSpPr>
            <p:cNvPr id="6" name="Прямоугольник 5"/>
            <p:cNvSpPr/>
            <p:nvPr/>
          </p:nvSpPr>
          <p:spPr>
            <a:xfrm>
              <a:off x="0" y="339787"/>
              <a:ext cx="2745304" cy="1647182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-38661" y="339787"/>
              <a:ext cx="2745304" cy="164718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kern="1200" dirty="0" smtClean="0"/>
                <a:t>ЗАНИМАТЬСЯ НЕСКОЛЬКИМИ ДЕЛАМИ СРАЗУ</a:t>
              </a:r>
              <a:endParaRPr lang="ru-RU" sz="1800" b="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393241" y="1561673"/>
            <a:ext cx="2650595" cy="2087472"/>
            <a:chOff x="2918143" y="339787"/>
            <a:chExt cx="2940506" cy="1723981"/>
          </a:xfrm>
          <a:scene3d>
            <a:camera prst="orthographicFront"/>
            <a:lightRig rig="flat" dir="t"/>
          </a:scene3d>
        </p:grpSpPr>
        <p:sp>
          <p:nvSpPr>
            <p:cNvPr id="9" name="Прямоугольник 8"/>
            <p:cNvSpPr/>
            <p:nvPr/>
          </p:nvSpPr>
          <p:spPr>
            <a:xfrm>
              <a:off x="3019835" y="339787"/>
              <a:ext cx="2745304" cy="1647182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2918143" y="416586"/>
              <a:ext cx="2940506" cy="16471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kern="1200" dirty="0" smtClean="0"/>
                <a:t>ЧАСТО «ПЕРЕСКАКИВАЮТ» ЧЕРЕЗ ПОСЛЕДОВАТЕЛЬНЫЕ ЭТАПЫ СВОЕГО РАЗВИТИЯ.</a:t>
              </a:r>
              <a:endParaRPr lang="ru-RU" sz="1800" b="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256497" y="1828314"/>
            <a:ext cx="2745304" cy="1647182"/>
            <a:chOff x="6039670" y="339787"/>
            <a:chExt cx="2745304" cy="1647182"/>
          </a:xfrm>
          <a:scene3d>
            <a:camera prst="orthographicFront"/>
            <a:lightRig rig="flat" dir="t"/>
          </a:scene3d>
        </p:grpSpPr>
        <p:sp>
          <p:nvSpPr>
            <p:cNvPr id="12" name="Прямоугольник 11"/>
            <p:cNvSpPr/>
            <p:nvPr/>
          </p:nvSpPr>
          <p:spPr>
            <a:xfrm>
              <a:off x="6039670" y="339787"/>
              <a:ext cx="2745304" cy="1647182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6039670" y="339787"/>
              <a:ext cx="2745304" cy="164718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kern="1200" dirty="0" smtClean="0"/>
                <a:t>У НИХ БОЛЬШОЙ СЛОВАРНЫЙ ЗАПАС</a:t>
              </a:r>
              <a:endParaRPr lang="ru-RU" sz="1800" b="0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74491" y="3792181"/>
            <a:ext cx="2745304" cy="1647182"/>
            <a:chOff x="1509917" y="2261501"/>
            <a:chExt cx="2745304" cy="1647182"/>
          </a:xfrm>
          <a:scene3d>
            <a:camera prst="orthographicFront"/>
            <a:lightRig rig="flat" dir="t"/>
          </a:scene3d>
        </p:grpSpPr>
        <p:sp>
          <p:nvSpPr>
            <p:cNvPr id="15" name="Прямоугольник 14"/>
            <p:cNvSpPr/>
            <p:nvPr/>
          </p:nvSpPr>
          <p:spPr>
            <a:xfrm>
              <a:off x="1509917" y="2261501"/>
              <a:ext cx="2745304" cy="1647182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1509917" y="2261501"/>
              <a:ext cx="2745304" cy="16471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kern="1200" dirty="0" smtClean="0"/>
                <a:t>ДЛИТЕЛЬНОЕ ВРЕМЯ КОНЦЕНТРИРОВАТЬ СВОЕ ВНИМАНИЕ НА ОДНОМ ДЕЛЕ</a:t>
              </a:r>
              <a:endParaRPr lang="ru-RU" sz="1800" b="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371824" y="4178763"/>
            <a:ext cx="2745304" cy="1647182"/>
            <a:chOff x="4529753" y="2261501"/>
            <a:chExt cx="2745304" cy="1647182"/>
          </a:xfrm>
          <a:scene3d>
            <a:camera prst="orthographicFront"/>
            <a:lightRig rig="flat" dir="t"/>
          </a:scene3d>
        </p:grpSpPr>
        <p:sp>
          <p:nvSpPr>
            <p:cNvPr id="18" name="Прямоугольник 17"/>
            <p:cNvSpPr/>
            <p:nvPr/>
          </p:nvSpPr>
          <p:spPr>
            <a:xfrm>
              <a:off x="4529753" y="2261501"/>
              <a:ext cx="2745304" cy="1647182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4529753" y="2261501"/>
              <a:ext cx="2745304" cy="164718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kern="1200" dirty="0" smtClean="0"/>
                <a:t>ПЫТАЮТСЯ РЕШАТЬ ПРОБЛЕМЫ, КОТОРЫЕ ИМ ПОКА ЕЩЕ НЕ ПО ВОЗРАСТУ, И В РЕШЕНИИ НЕКОТОРЫХ ИЗ НИХ ДОБИВАЮТСЯ УСПЕХА</a:t>
              </a:r>
              <a:endParaRPr lang="ru-RU" sz="1800" b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3379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7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1257" y="365126"/>
            <a:ext cx="8694057" cy="1325563"/>
          </a:xfrm>
          <a:ln w="5715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ОРГАНИЗАЦИЯ РАБОТЫ С ОДАРЁННЫМИ ДЕТЬМИ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ЦДЮТТ «Импульс»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61257" y="1825625"/>
            <a:ext cx="8360229" cy="467632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ИНДИВИДУАЛИЗАЦИЯ РАБОТЫ С ОДАРЕННЫМИ ДЕТЬМИ: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18418" y="2428193"/>
            <a:ext cx="3044794" cy="1897064"/>
            <a:chOff x="6264816" y="857192"/>
            <a:chExt cx="2159508" cy="1248505"/>
          </a:xfrm>
          <a:scene3d>
            <a:camera prst="orthographicFront"/>
            <a:lightRig rig="flat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264816" y="857192"/>
              <a:ext cx="2159508" cy="12485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6301383" y="893759"/>
              <a:ext cx="2086374" cy="117537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/>
                <a:t>Дополнительные у</a:t>
              </a:r>
              <a:r>
                <a:rPr lang="ru-RU" sz="1800" b="1" kern="1200" dirty="0" smtClean="0"/>
                <a:t>чебные материалы вне программы</a:t>
              </a:r>
              <a:endParaRPr lang="ru-RU" sz="18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416014" y="2413617"/>
            <a:ext cx="3014392" cy="1995433"/>
            <a:chOff x="3384504" y="71835"/>
            <a:chExt cx="2159508" cy="1248505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384504" y="71835"/>
              <a:ext cx="2159508" cy="12485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 txBox="1"/>
            <p:nvPr/>
          </p:nvSpPr>
          <p:spPr>
            <a:xfrm>
              <a:off x="3421071" y="108402"/>
              <a:ext cx="2086374" cy="117537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Индивидуальный образовательный маршрут</a:t>
              </a:r>
              <a:endParaRPr lang="ru-RU" sz="1800" b="1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92588" y="4634366"/>
            <a:ext cx="2870624" cy="1721986"/>
            <a:chOff x="360162" y="857178"/>
            <a:chExt cx="2159508" cy="1248505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60162" y="857178"/>
              <a:ext cx="2159508" cy="12485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 txBox="1"/>
            <p:nvPr/>
          </p:nvSpPr>
          <p:spPr>
            <a:xfrm>
              <a:off x="396729" y="893745"/>
              <a:ext cx="2086374" cy="11753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Педагогическая поддержка в социуме</a:t>
              </a:r>
              <a:endParaRPr lang="ru-RU" sz="1800" b="1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416014" y="4642640"/>
            <a:ext cx="3044793" cy="1713711"/>
            <a:chOff x="6264816" y="857192"/>
            <a:chExt cx="2159508" cy="1248505"/>
          </a:xfrm>
          <a:scene3d>
            <a:camera prst="orthographicFront"/>
            <a:lightRig rig="flat" dir="t"/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264816" y="857192"/>
              <a:ext cx="2159508" cy="12485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1" name="Скругленный прямоугольник 4"/>
            <p:cNvSpPr txBox="1"/>
            <p:nvPr/>
          </p:nvSpPr>
          <p:spPr>
            <a:xfrm>
              <a:off x="6301019" y="893760"/>
              <a:ext cx="2086740" cy="112294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/>
                <a:t>Индивидуальные и коллективные практики</a:t>
              </a:r>
              <a:endParaRPr lang="ru-RU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5822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8</a:t>
            </a:fld>
            <a:endParaRPr lang="ru-RU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1160"/>
          </a:xfrm>
          <a:ln w="5715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ИНДИВИДУАЛЬНЫЙ ОБРАЗОВАТЕЛЬНЫЙ МАРШРУТ: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1538514"/>
            <a:ext cx="8181521" cy="1599388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ИНДИВИДУАЛЬНЫЙ ОБРАЗОВАТЕЛЬНЫЙ МАРШРУТ – ЭТО ЦЕЛЕНАПРАВЛЕННАЯ ОБРАЗОВАТЕЛЬНАЯ ПРОГРАММА/план, </a:t>
            </a:r>
            <a:r>
              <a:rPr lang="ru-RU" sz="1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КОТОРые</a:t>
            </a:r>
            <a:r>
              <a:rPr lang="ru-RU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ОБЕСПЕЧИВАюТ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обучающемуся ВОЗМОЖНОСТЬ ВЫБОРА В СОДЕРЖАТЕЛЬНОЙ, ДЕЯТЕЛЬНОСТНОЙ И ПРОЦЕССУАЛЬНОЙ ОБЛАСТИ ОБРАЗОВАТЕЛЬНОГО ПРОЦЕССА. </a:t>
            </a: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63768" y="4934870"/>
            <a:ext cx="7852224" cy="1727018"/>
            <a:chOff x="471419" y="1383"/>
            <a:chExt cx="3831581" cy="1727018"/>
          </a:xfrm>
          <a:scene3d>
            <a:camera prst="orthographicFront"/>
            <a:lightRig rig="flat" dir="t"/>
          </a:scene3d>
        </p:grpSpPr>
        <p:sp>
          <p:nvSpPr>
            <p:cNvPr id="15" name="Прямоугольник 14"/>
            <p:cNvSpPr/>
            <p:nvPr/>
          </p:nvSpPr>
          <p:spPr>
            <a:xfrm>
              <a:off x="471419" y="1384"/>
              <a:ext cx="3777274" cy="1727017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501947" y="1383"/>
              <a:ext cx="3801053" cy="172701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>
                  <a:solidFill>
                    <a:schemeClr val="tx1"/>
                  </a:solidFill>
                </a:rPr>
                <a:t>ОСОБЕННОСТИ, ИНТЕРЕСЫ И ПОТРЕБНОСТИ САМОГО РЕБЕНКА И ЕГО РОДИТЕЛЕЙ В ДОСТИЖЕНИИ НЕОБХОДИМОГО ОБРАЗОВАТЕЛЬНОГО РЕЗУЛЬТАТА</a:t>
              </a:r>
              <a:endParaRPr lang="ru-RU" sz="19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876153" y="3137901"/>
            <a:ext cx="3777274" cy="1727017"/>
            <a:chOff x="4536530" y="1384"/>
            <a:chExt cx="3777274" cy="1727017"/>
          </a:xfrm>
          <a:scene3d>
            <a:camera prst="orthographicFront"/>
            <a:lightRig rig="flat" dir="t"/>
          </a:scene3d>
        </p:grpSpPr>
        <p:sp>
          <p:nvSpPr>
            <p:cNvPr id="19" name="Прямоугольник 18"/>
            <p:cNvSpPr/>
            <p:nvPr/>
          </p:nvSpPr>
          <p:spPr>
            <a:xfrm>
              <a:off x="4536530" y="1384"/>
              <a:ext cx="3777274" cy="1727017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4536530" y="1384"/>
              <a:ext cx="3777274" cy="172701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>
                  <a:solidFill>
                    <a:schemeClr val="tx1"/>
                  </a:solidFill>
                </a:rPr>
                <a:t>ВОЗМОЖНОСТИ УДОВЛЕТВОРИТЬ ОБРАЗОВАТЕЛЬНЫЕ ПОТРЕБНОСТИ ОДАРЕННОЙ ЛИЧНОСТИ</a:t>
              </a:r>
              <a:endParaRPr lang="ru-RU" sz="19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863765" y="3106248"/>
            <a:ext cx="3777274" cy="1727017"/>
            <a:chOff x="2503975" y="2016238"/>
            <a:chExt cx="3777274" cy="1727017"/>
          </a:xfrm>
          <a:scene3d>
            <a:camera prst="orthographicFront"/>
            <a:lightRig rig="flat" dir="t"/>
          </a:scene3d>
        </p:grpSpPr>
        <p:sp>
          <p:nvSpPr>
            <p:cNvPr id="24" name="Прямоугольник 23"/>
            <p:cNvSpPr/>
            <p:nvPr/>
          </p:nvSpPr>
          <p:spPr>
            <a:xfrm>
              <a:off x="2503975" y="2016238"/>
              <a:ext cx="3777274" cy="1727017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TextBox 24"/>
            <p:cNvSpPr txBox="1"/>
            <p:nvPr/>
          </p:nvSpPr>
          <p:spPr>
            <a:xfrm>
              <a:off x="2503975" y="2016238"/>
              <a:ext cx="3777274" cy="17270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>
                  <a:solidFill>
                    <a:schemeClr val="tx1"/>
                  </a:solidFill>
                </a:rPr>
                <a:t>РЕСУРСНЫЕ ВОЗМОЖНОСТИ</a:t>
              </a:r>
              <a:endParaRPr lang="ru-RU" sz="19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92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9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28650" y="365127"/>
            <a:ext cx="7886700" cy="713046"/>
          </a:xfrm>
          <a:prstGeom prst="rect">
            <a:avLst/>
          </a:prstGeom>
          <a:ln w="57150" cap="flat" cmpd="sng" algn="ctr">
            <a:solidFill>
              <a:schemeClr val="accent1"/>
            </a:solidFill>
            <a:prstDash val="solid"/>
            <a:miter lim="800000"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ИНДИВИДУАЛЬНЫЕ И КОЛЛЕКТИВНЫЕ ПРАКТИКИ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0" y="1765371"/>
            <a:ext cx="4885046" cy="203132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Индивидуальные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ешение учебных и практических задач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Разработка и реализация проектов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разработка и реализация мастер-классов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ерсональные выставки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46227" y="3796696"/>
            <a:ext cx="3978974" cy="120032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Коллективные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КТД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Проектная деятельность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Социально-значимые мероприятия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870" y="1907253"/>
            <a:ext cx="2642130" cy="1564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810" y="5084058"/>
            <a:ext cx="2406190" cy="1603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390" y="4276418"/>
            <a:ext cx="2284942" cy="17137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54" y="3538353"/>
            <a:ext cx="1370983" cy="20759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1720">
            <a:off x="3066791" y="3991736"/>
            <a:ext cx="1679139" cy="11691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3186" y="5084058"/>
            <a:ext cx="2235730" cy="173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</TotalTime>
  <Words>511</Words>
  <Application>Microsoft Office PowerPoint</Application>
  <PresentationFormat>Экран (4:3)</PresentationFormat>
  <Paragraphs>95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Times New Roman</vt:lpstr>
      <vt:lpstr>Тема Office</vt:lpstr>
      <vt:lpstr>«Система сопровождения  одаренных детей  в МБУ ДО «ЦДЮТТ «Импульс»  г.о. Самара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РАБОТЫ С ОДАРЁННЫМИ ДЕТЬМИ ЦДЮТТ «Импульс» </vt:lpstr>
      <vt:lpstr>ИНДИВИДУАЛЬНЫЙ ОБРАЗОВАТЕЛЬНЫЙ МАРШРУТ:</vt:lpstr>
      <vt:lpstr>Презентация PowerPoint</vt:lpstr>
      <vt:lpstr>Презентация PowerPoint</vt:lpstr>
      <vt:lpstr>Презентация PowerPoint</vt:lpstr>
      <vt:lpstr>Презентация PowerPoint</vt:lpstr>
      <vt:lpstr>«Система сопровождения  одаренных детей  в МБУ ДО «ЦДЮТТ «Импульс»  г.о. Самара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Oleg Griban</dc:creator>
  <cp:lastModifiedBy>Импульс</cp:lastModifiedBy>
  <cp:revision>30</cp:revision>
  <dcterms:created xsi:type="dcterms:W3CDTF">2018-01-08T14:19:34Z</dcterms:created>
  <dcterms:modified xsi:type="dcterms:W3CDTF">2023-11-14T06:42:59Z</dcterms:modified>
</cp:coreProperties>
</file>