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65" autoAdjust="0"/>
  </p:normalViewPr>
  <p:slideViewPr>
    <p:cSldViewPr snapToGrid="0">
      <p:cViewPr varScale="1">
        <p:scale>
          <a:sx n="50" d="100"/>
          <a:sy n="50" d="100"/>
        </p:scale>
        <p:origin x="29" y="49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EAAA5A-DFE1-4550-A136-C3BB1E97D0D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F3D5761-620F-4F0B-8E3B-CC809925EC2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AA5A-DFE1-4550-A136-C3BB1E97D0D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5761-620F-4F0B-8E3B-CC809925E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5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AA5A-DFE1-4550-A136-C3BB1E97D0D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5761-620F-4F0B-8E3B-CC809925EC2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7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AA5A-DFE1-4550-A136-C3BB1E97D0D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5761-620F-4F0B-8E3B-CC809925EC2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115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AA5A-DFE1-4550-A136-C3BB1E97D0D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5761-620F-4F0B-8E3B-CC809925E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31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AA5A-DFE1-4550-A136-C3BB1E97D0D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5761-620F-4F0B-8E3B-CC809925EC2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318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AA5A-DFE1-4550-A136-C3BB1E97D0D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5761-620F-4F0B-8E3B-CC809925EC2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744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AA5A-DFE1-4550-A136-C3BB1E97D0D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5761-620F-4F0B-8E3B-CC809925EC2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148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AA5A-DFE1-4550-A136-C3BB1E97D0D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5761-620F-4F0B-8E3B-CC809925EC2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07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AA5A-DFE1-4550-A136-C3BB1E97D0D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5761-620F-4F0B-8E3B-CC809925E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5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AA5A-DFE1-4550-A136-C3BB1E97D0D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5761-620F-4F0B-8E3B-CC809925EC2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46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AA5A-DFE1-4550-A136-C3BB1E97D0D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5761-620F-4F0B-8E3B-CC809925E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9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AA5A-DFE1-4550-A136-C3BB1E97D0D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5761-620F-4F0B-8E3B-CC809925EC2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00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AA5A-DFE1-4550-A136-C3BB1E97D0D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5761-620F-4F0B-8E3B-CC809925EC2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52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AA5A-DFE1-4550-A136-C3BB1E97D0D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5761-620F-4F0B-8E3B-CC809925E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AA5A-DFE1-4550-A136-C3BB1E97D0D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5761-620F-4F0B-8E3B-CC809925EC2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94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AAA5A-DFE1-4550-A136-C3BB1E97D0D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D5761-620F-4F0B-8E3B-CC809925E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1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EAAA5A-DFE1-4550-A136-C3BB1E97D0D7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3D5761-620F-4F0B-8E3B-CC809925E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0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2556" y="2496773"/>
            <a:ext cx="6815669" cy="151553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ИНДИВИДУАЛИЗАЦИЯ детей в объединениях технической направленности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1779" y="270710"/>
            <a:ext cx="7739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учреждение дополнительного образования 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«Центр детского и юношеского технического творчества «Импульс»</a:t>
            </a: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городского округа Самара</a:t>
            </a:r>
            <a:endParaRPr lang="ru-RU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25535" y="4331366"/>
            <a:ext cx="6815669" cy="1320802"/>
          </a:xfrm>
        </p:spPr>
        <p:txBody>
          <a:bodyPr>
            <a:normAutofit fontScale="32500" lnSpcReduction="20000"/>
          </a:bodyPr>
          <a:lstStyle/>
          <a:p>
            <a:pPr lvl="8" algn="l"/>
            <a:r>
              <a:rPr lang="ru-RU" sz="5500" dirty="0" smtClean="0">
                <a:solidFill>
                  <a:schemeClr val="tx1"/>
                </a:solidFill>
              </a:rPr>
              <a:t>                                                      </a:t>
            </a:r>
            <a:r>
              <a:rPr lang="ru-RU" sz="5500" dirty="0" smtClean="0">
                <a:solidFill>
                  <a:schemeClr val="accent4">
                    <a:lumMod val="75000"/>
                  </a:schemeClr>
                </a:solidFill>
              </a:rPr>
              <a:t>Методист МБУ ДО «ЦДЮТТ                                «Импульс» </a:t>
            </a:r>
            <a:r>
              <a:rPr lang="ru-RU" sz="5500" dirty="0" err="1" smtClean="0">
                <a:solidFill>
                  <a:schemeClr val="accent4">
                    <a:lumMod val="75000"/>
                  </a:schemeClr>
                </a:solidFill>
              </a:rPr>
              <a:t>г.о</a:t>
            </a:r>
            <a:r>
              <a:rPr lang="ru-RU" sz="5500" dirty="0" smtClean="0">
                <a:solidFill>
                  <a:schemeClr val="accent4">
                    <a:lumMod val="75000"/>
                  </a:schemeClr>
                </a:solidFill>
              </a:rPr>
              <a:t>. Самара                          Н. Н. Климентьева</a:t>
            </a:r>
            <a:endParaRPr lang="ru-RU" sz="55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75" y="4162928"/>
            <a:ext cx="1629497" cy="115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5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6431" y="605487"/>
            <a:ext cx="10347157" cy="5165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365" marR="635" indent="-6350" algn="ctr">
              <a:lnSpc>
                <a:spcPct val="107000"/>
              </a:lnSpc>
              <a:spcAft>
                <a:spcPts val="305"/>
              </a:spcAft>
            </a:pP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Ожидаемые конечные результаты реализации программы: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40640" lvl="0" indent="-342900" algn="just" fontAlgn="base">
              <a:lnSpc>
                <a:spcPct val="112000"/>
              </a:lnSpc>
              <a:spcAft>
                <a:spcPts val="22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Создание системы взаимодействия образовательной организации дополнительного образования с  общеобразовательными организациями, с родителями учащихся (законными представителями),  социальными партнёрами  по работе с одарённым ребёнком. </a:t>
            </a:r>
          </a:p>
          <a:p>
            <a:pPr marL="342900" marR="40640" lvl="0" indent="-342900" algn="just" fontAlgn="base">
              <a:lnSpc>
                <a:spcPct val="112000"/>
              </a:lnSpc>
              <a:spcAft>
                <a:spcPts val="22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Создание системы диагностики для выявления и отслеживания различных типов одарённости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обучающихся.  </a:t>
            </a:r>
            <a:endParaRPr lang="ru-RU" sz="2400" dirty="0">
              <a:solidFill>
                <a:schemeClr val="accent4">
                  <a:lumMod val="75000"/>
                </a:schemeClr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40640" lvl="0" indent="-342900" algn="just" fontAlgn="base">
              <a:lnSpc>
                <a:spcPct val="112000"/>
              </a:lnSpc>
              <a:spcAft>
                <a:spcPts val="75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Создание творческой среды, обеспечивающей возможность самореализации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обучающейся: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расширение системы,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интеллектуальных конкурсов, конференций, семинаров. </a:t>
            </a:r>
          </a:p>
          <a:p>
            <a:pPr marL="342900" marR="40640" lvl="0" indent="-342900" algn="just" fontAlgn="base">
              <a:lnSpc>
                <a:spcPct val="112000"/>
              </a:lnSpc>
              <a:spcAft>
                <a:spcPts val="22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Создание условий поддержки и защиты одарённого ребёнка. </a:t>
            </a:r>
          </a:p>
          <a:p>
            <a:pPr marL="342900" marR="40640" lvl="0" indent="-342900" algn="just" fontAlgn="base">
              <a:lnSpc>
                <a:spcPct val="112000"/>
              </a:lnSpc>
              <a:spcAft>
                <a:spcPts val="9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Профессиональное самоопределение учащейся. </a:t>
            </a:r>
            <a:endParaRPr lang="ru-RU" sz="2400" u="none" strike="noStrike" dirty="0">
              <a:solidFill>
                <a:schemeClr val="accent4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0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32" y="2883567"/>
            <a:ext cx="3192379" cy="31923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79095" y="1130967"/>
            <a:ext cx="9829800" cy="3906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925" marR="43815" indent="-6350">
              <a:lnSpc>
                <a:spcPct val="107000"/>
              </a:lnSpc>
              <a:spcAft>
                <a:spcPts val="265"/>
              </a:spcAft>
            </a:pP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Критериями эффективности реализации программы работы с одарёнными детьми являются: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40640" lvl="0" indent="-342900" algn="just" fontAlgn="base">
              <a:lnSpc>
                <a:spcPct val="112000"/>
              </a:lnSpc>
              <a:spcAft>
                <a:spcPts val="22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Уровень  личностного развития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ребенка.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Мониторинг личностной и поведенческой сферы учащихся проводится два раза в год –  в начале и конце учебного года. </a:t>
            </a:r>
          </a:p>
          <a:p>
            <a:pPr marL="342900" marR="40640" lvl="0" indent="-342900" algn="just" fontAlgn="base">
              <a:lnSpc>
                <a:spcPct val="133000"/>
              </a:lnSpc>
              <a:spcAft>
                <a:spcPts val="45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Уровень 	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	у 	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ребенка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специальных 	компетенций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Мониторинг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специальных компетенций проводится один раз в конце учебного года. </a:t>
            </a:r>
          </a:p>
          <a:p>
            <a:pPr marL="342900" marR="40640" lvl="0" indent="-342900" algn="just" fontAlgn="base">
              <a:lnSpc>
                <a:spcPct val="112000"/>
              </a:lnSpc>
              <a:spcAft>
                <a:spcPts val="22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Уровень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у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ребенка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ценностных ориентаций,  коммуникативных и организаторских, творческих способностей, исследовательских умений и навыков, положительного отношения  учащихся к здоровью и здоровому образу жизни.  </a:t>
            </a:r>
          </a:p>
          <a:p>
            <a:pPr marL="342900" marR="40640" lvl="0" indent="-342900" algn="just" fontAlgn="base">
              <a:lnSpc>
                <a:spcPct val="112000"/>
              </a:lnSpc>
              <a:spcAft>
                <a:spcPts val="22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Удовлетворенность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ребенка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своей деятельностью. </a:t>
            </a:r>
          </a:p>
          <a:p>
            <a:pPr marL="342900" marR="40640" lvl="0" indent="-342900" algn="just" fontAlgn="base">
              <a:lnSpc>
                <a:spcPct val="112000"/>
              </a:lnSpc>
              <a:spcAft>
                <a:spcPts val="7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Адаптация детей к социуму в настоящем времени и в будущем. </a:t>
            </a:r>
            <a:endParaRPr lang="ru-RU" u="none" strike="noStrike" dirty="0">
              <a:solidFill>
                <a:schemeClr val="accent3">
                  <a:lumMod val="75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62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76999" y="995631"/>
            <a:ext cx="6341158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19200" marR="97790" indent="-6350" algn="ctr">
              <a:lnSpc>
                <a:spcPct val="107000"/>
              </a:lnSpc>
              <a:spcAft>
                <a:spcPts val="70"/>
              </a:spcAft>
            </a:pP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План  реализации программы </a:t>
            </a:r>
            <a:endParaRPr lang="ru-RU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472" y="723913"/>
            <a:ext cx="2493739" cy="1609241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42354"/>
              </p:ext>
            </p:extLst>
          </p:nvPr>
        </p:nvGraphicFramePr>
        <p:xfrm>
          <a:off x="962526" y="1726206"/>
          <a:ext cx="10166685" cy="3949767"/>
        </p:xfrm>
        <a:graphic>
          <a:graphicData uri="http://schemas.openxmlformats.org/drawingml/2006/table">
            <a:tbl>
              <a:tblPr firstRow="1" firstCol="1" bandRow="1"/>
              <a:tblGrid>
                <a:gridCol w="2899611">
                  <a:extLst>
                    <a:ext uri="{9D8B030D-6E8A-4147-A177-3AD203B41FA5}">
                      <a16:colId xmlns:a16="http://schemas.microsoft.com/office/drawing/2014/main" val="3325092763"/>
                    </a:ext>
                  </a:extLst>
                </a:gridCol>
                <a:gridCol w="7267074">
                  <a:extLst>
                    <a:ext uri="{9D8B030D-6E8A-4147-A177-3AD203B41FA5}">
                      <a16:colId xmlns:a16="http://schemas.microsoft.com/office/drawing/2014/main" val="1601875436"/>
                    </a:ext>
                  </a:extLst>
                </a:gridCol>
              </a:tblGrid>
              <a:tr h="339369">
                <a:tc rowSpan="7">
                  <a:txBody>
                    <a:bodyPr/>
                    <a:lstStyle/>
                    <a:p>
                      <a:pPr marR="10160" indent="4445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 Подготовительный </a:t>
                      </a:r>
                      <a:endParaRPr lang="ru-RU" sz="18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567" marR="0" marT="104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160" indent="444500" algn="l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Изучение нормативно-правовой базы. </a:t>
                      </a:r>
                    </a:p>
                    <a:p>
                      <a:pPr marR="10160" indent="4445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6567" marR="0" marT="104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942163"/>
                  </a:ext>
                </a:extLst>
              </a:tr>
              <a:tr h="643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488950" indent="444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Разработка и утверждение  программы для одарённого ребёнка «Индивидуальный образовательный маршрут»  </a:t>
                      </a:r>
                    </a:p>
                  </a:txBody>
                  <a:tcPr marL="66567" marR="0" marT="104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967252"/>
                  </a:ext>
                </a:extLst>
              </a:tr>
              <a:tr h="331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160" indent="444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Анализ материально-технических, педагогических условий реализации программы. </a:t>
                      </a:r>
                    </a:p>
                  </a:txBody>
                  <a:tcPr marL="66567" marR="0" marT="104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633323"/>
                  </a:ext>
                </a:extLst>
              </a:tr>
              <a:tr h="6805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160" indent="444500" algn="l">
                        <a:lnSpc>
                          <a:spcPct val="107000"/>
                        </a:lnSpc>
                        <a:spcAft>
                          <a:spcPts val="275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-Диагностирование учащейся.  </a:t>
                      </a:r>
                    </a:p>
                    <a:p>
                      <a:pPr marR="69215" indent="444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-Выявление уровня творческих и индивидуальных возможностей, личностных качеств, интересов и способностей  учащихся.</a:t>
                      </a:r>
                      <a:r>
                        <a:rPr lang="ru-RU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6567" marR="0" marT="104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78263"/>
                  </a:ext>
                </a:extLst>
              </a:tr>
              <a:tr h="332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8420" indent="4445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Составление плана работы с одарённым ребёнком.  </a:t>
                      </a:r>
                    </a:p>
                  </a:txBody>
                  <a:tcPr marL="66567" marR="0" marT="104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72271"/>
                  </a:ext>
                </a:extLst>
              </a:tr>
              <a:tr h="4955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160" indent="4445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Проведение индивидуальных бесед, консультаций с родителями  (законными представителями)  одарённых детей. </a:t>
                      </a:r>
                    </a:p>
                  </a:txBody>
                  <a:tcPr marL="66567" marR="0" marT="104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369115"/>
                  </a:ext>
                </a:extLst>
              </a:tr>
              <a:tr h="494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160" indent="4445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Привлечение социальных партнёров к работе с одарённым ребёнком. Составление плана совместной работы с одарённым ребёнком. </a:t>
                      </a:r>
                    </a:p>
                  </a:txBody>
                  <a:tcPr marL="66567" marR="0" marT="1047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693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87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894857"/>
              </p:ext>
            </p:extLst>
          </p:nvPr>
        </p:nvGraphicFramePr>
        <p:xfrm>
          <a:off x="902369" y="661736"/>
          <a:ext cx="10563726" cy="5300905"/>
        </p:xfrm>
        <a:graphic>
          <a:graphicData uri="http://schemas.openxmlformats.org/drawingml/2006/table">
            <a:tbl>
              <a:tblPr firstRow="1" firstCol="1" bandRow="1"/>
              <a:tblGrid>
                <a:gridCol w="1744578">
                  <a:extLst>
                    <a:ext uri="{9D8B030D-6E8A-4147-A177-3AD203B41FA5}">
                      <a16:colId xmlns:a16="http://schemas.microsoft.com/office/drawing/2014/main" val="2170307158"/>
                    </a:ext>
                  </a:extLst>
                </a:gridCol>
                <a:gridCol w="8819148">
                  <a:extLst>
                    <a:ext uri="{9D8B030D-6E8A-4147-A177-3AD203B41FA5}">
                      <a16:colId xmlns:a16="http://schemas.microsoft.com/office/drawing/2014/main" val="3454117957"/>
                    </a:ext>
                  </a:extLst>
                </a:gridCol>
              </a:tblGrid>
              <a:tr h="341443">
                <a:tc rowSpan="13">
                  <a:txBody>
                    <a:bodyPr/>
                    <a:lstStyle/>
                    <a:p>
                      <a:pPr marR="10160" indent="4445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3.Деятельностный</a:t>
                      </a:r>
                      <a:r>
                        <a:rPr lang="ru-RU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060" marR="0" marT="47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160" indent="444500" algn="l">
                        <a:lnSpc>
                          <a:spcPct val="107000"/>
                        </a:lnSpc>
                        <a:spcAft>
                          <a:spcPts val="290"/>
                        </a:spcAft>
                        <a:tabLst>
                          <a:tab pos="1371600" algn="ctr"/>
                          <a:tab pos="2812415" algn="r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Реализация 	индивидуальной 	программы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Одарённый ребёнок». </a:t>
                      </a:r>
                    </a:p>
                  </a:txBody>
                  <a:tcPr marL="30060" marR="0" marT="47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609172"/>
                  </a:ext>
                </a:extLst>
              </a:tr>
              <a:tr h="396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0485" indent="444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Индивидуальный подход на занятиях, использование элементов дифференцированного обучения, проведение нестандартных форм занятий. </a:t>
                      </a:r>
                    </a:p>
                  </a:txBody>
                  <a:tcPr marL="30060" marR="0" marT="47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421751"/>
                  </a:ext>
                </a:extLst>
              </a:tr>
              <a:tr h="298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0485" indent="444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Проведение  различных  интеллектуальных мероприятий, позволяющих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обучающимся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проявить свои способности. </a:t>
                      </a:r>
                    </a:p>
                  </a:txBody>
                  <a:tcPr marL="30060" marR="0" marT="47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017897"/>
                  </a:ext>
                </a:extLst>
              </a:tr>
              <a:tr h="4054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160" indent="444500" algn="l">
                        <a:lnSpc>
                          <a:spcPct val="107000"/>
                        </a:lnSpc>
                        <a:spcAft>
                          <a:spcPts val="295"/>
                        </a:spcAft>
                        <a:tabLst>
                          <a:tab pos="1506855" algn="ctr"/>
                          <a:tab pos="2812415" algn="r"/>
                        </a:tabLs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Организация 	проектной, 	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научно-исследовательской 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деятельности  </a:t>
                      </a:r>
                    </a:p>
                  </a:txBody>
                  <a:tcPr marL="30060" marR="0" marT="47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954161"/>
                  </a:ext>
                </a:extLst>
              </a:tr>
              <a:tr h="494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9850" indent="444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Предоставление возможности одарённому ребёнку совершенствовать свои способности в учебной и воспитательной деятельности совместно со сверстниками, родителями, с педагогом, через самостоятельную работу. </a:t>
                      </a:r>
                    </a:p>
                  </a:txBody>
                  <a:tcPr marL="30060" marR="0" marT="47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028685"/>
                  </a:ext>
                </a:extLst>
              </a:tr>
              <a:tr h="200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160" indent="4445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Индивидуальные консультации по возникшим проблемам. </a:t>
                      </a:r>
                    </a:p>
                  </a:txBody>
                  <a:tcPr marL="30060" marR="0" marT="47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60816"/>
                  </a:ext>
                </a:extLst>
              </a:tr>
              <a:tr h="611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70485" indent="444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Подготовка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обучающегося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к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индивидуальным проектам,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интеллектуальным конкурсам различного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уровня,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участие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в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мероприятиях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060" marR="0" marT="47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820182"/>
                  </a:ext>
                </a:extLst>
              </a:tr>
              <a:tr h="1999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160" indent="4445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Анализ промежуточных  итогов реализации программы. </a:t>
                      </a:r>
                    </a:p>
                  </a:txBody>
                  <a:tcPr marL="30060" marR="0" marT="47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835152"/>
                  </a:ext>
                </a:extLst>
              </a:tr>
              <a:tr h="199911">
                <a:tc vMerge="1">
                  <a:txBody>
                    <a:bodyPr/>
                    <a:lstStyle/>
                    <a:p>
                      <a:pPr marR="10160" indent="4445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060" marR="0" marT="47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160" indent="4445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Коррекция затруднений педагога  в реализации программы. </a:t>
                      </a:r>
                    </a:p>
                  </a:txBody>
                  <a:tcPr marL="30060" marR="0" marT="47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132154"/>
                  </a:ext>
                </a:extLst>
              </a:tr>
              <a:tr h="298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2860" indent="4445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Организация психолого-педагогического просвещения родителей талантливых и одарённого ребёнка. </a:t>
                      </a:r>
                    </a:p>
                  </a:txBody>
                  <a:tcPr marL="30060" marR="0" marT="47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819750"/>
                  </a:ext>
                </a:extLst>
              </a:tr>
              <a:tr h="410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0160" indent="444500" algn="l">
                        <a:lnSpc>
                          <a:spcPct val="107000"/>
                        </a:lnSpc>
                        <a:spcAft>
                          <a:spcPts val="28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Оказание индивидуальной помощи 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родителям (законным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представителям)  одарённого ребёнка. </a:t>
                      </a:r>
                    </a:p>
                  </a:txBody>
                  <a:tcPr marL="30060" marR="0" marT="47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527445"/>
                  </a:ext>
                </a:extLst>
              </a:tr>
              <a:tr h="298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indent="444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Поддержка одарённого ребёнка. в реализации их интересов  совместно с родителями (их законными представителями).</a:t>
                      </a: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0060" marR="0" marT="47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953110"/>
                  </a:ext>
                </a:extLst>
              </a:tr>
              <a:tr h="298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1595" indent="444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Использование современных средств информации (Интернет, электронная энциклопедия, виртуальные экскурсии, занятия). </a:t>
                      </a:r>
                    </a:p>
                  </a:txBody>
                  <a:tcPr marL="30060" marR="0" marT="47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58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091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010167"/>
              </p:ext>
            </p:extLst>
          </p:nvPr>
        </p:nvGraphicFramePr>
        <p:xfrm>
          <a:off x="902368" y="903768"/>
          <a:ext cx="10250905" cy="5311995"/>
        </p:xfrm>
        <a:graphic>
          <a:graphicData uri="http://schemas.openxmlformats.org/drawingml/2006/table">
            <a:tbl>
              <a:tblPr firstRow="1" firstCol="1" bandRow="1"/>
              <a:tblGrid>
                <a:gridCol w="2426934">
                  <a:extLst>
                    <a:ext uri="{9D8B030D-6E8A-4147-A177-3AD203B41FA5}">
                      <a16:colId xmlns:a16="http://schemas.microsoft.com/office/drawing/2014/main" val="3303014099"/>
                    </a:ext>
                  </a:extLst>
                </a:gridCol>
                <a:gridCol w="7823971">
                  <a:extLst>
                    <a:ext uri="{9D8B030D-6E8A-4147-A177-3AD203B41FA5}">
                      <a16:colId xmlns:a16="http://schemas.microsoft.com/office/drawing/2014/main" val="1772586341"/>
                    </a:ext>
                  </a:extLst>
                </a:gridCol>
              </a:tblGrid>
              <a:tr h="442911">
                <a:tc rowSpan="5">
                  <a:txBody>
                    <a:bodyPr/>
                    <a:lstStyle/>
                    <a:p>
                      <a:pPr marR="10160" indent="4445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3.Обобщающий </a:t>
                      </a:r>
                      <a:endParaRPr lang="ru-RU" sz="16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43632" marR="0" marT="68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40385" indent="4445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Создание банка педагогического опыта  в работе с одарённым ребёнком. </a:t>
                      </a:r>
                    </a:p>
                  </a:txBody>
                  <a:tcPr marL="43632" marR="0" marT="68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976636"/>
                  </a:ext>
                </a:extLst>
              </a:tr>
              <a:tr h="2066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6040" indent="444500" algn="just">
                        <a:lnSpc>
                          <a:spcPct val="130000"/>
                        </a:lnSpc>
                        <a:spcAft>
                          <a:spcPts val="15"/>
                        </a:spcAft>
                      </a:pPr>
                      <a:r>
                        <a:rPr lang="ru-RU" sz="1600" u="sng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Мониторинг  работы </a:t>
                      </a:r>
                      <a:r>
                        <a:rPr lang="ru-RU" sz="1600" u="sng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с одарённым </a:t>
                      </a:r>
                      <a:r>
                        <a:rPr lang="ru-RU" sz="1600" u="sng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ребёнком</a:t>
                      </a:r>
                      <a:r>
                        <a:rPr lang="ru-RU" sz="1600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:</a:t>
                      </a:r>
                    </a:p>
                    <a:p>
                      <a:pPr marR="66040" indent="444500" algn="just">
                        <a:lnSpc>
                          <a:spcPct val="130000"/>
                        </a:lnSpc>
                        <a:spcAft>
                          <a:spcPts val="15"/>
                        </a:spcAft>
                      </a:pPr>
                      <a:r>
                        <a:rPr lang="ru-RU" sz="1600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1600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Мониторинг личностной и поведенческой сферы учащейся. </a:t>
                      </a:r>
                    </a:p>
                    <a:p>
                      <a:pPr marR="10160" indent="444500" algn="l">
                        <a:lnSpc>
                          <a:spcPct val="130000"/>
                        </a:lnSpc>
                        <a:spcAft>
                          <a:spcPts val="5"/>
                        </a:spcAft>
                      </a:pPr>
                      <a:r>
                        <a:rPr lang="ru-RU" sz="1600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 Мониторинг </a:t>
                      </a:r>
                      <a:r>
                        <a:rPr lang="ru-RU" sz="1600" u="non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600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специальных компетенций. </a:t>
                      </a:r>
                    </a:p>
                    <a:p>
                      <a:pPr marR="61595" indent="444500" algn="just">
                        <a:lnSpc>
                          <a:spcPct val="117000"/>
                        </a:lnSpc>
                        <a:spcAft>
                          <a:spcPts val="150"/>
                        </a:spcAft>
                      </a:pPr>
                      <a:r>
                        <a:rPr lang="ru-RU" sz="1600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-Уровень </a:t>
                      </a:r>
                      <a:r>
                        <a:rPr lang="ru-RU" sz="1600" u="none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sz="1600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у учащейся ценностных ориентаций,  коммуникативных и организаторских, творческих способностей, исследовательских умений и навыков, положительного отношения  учащейся к здоровью и здоровому образу жизни.  </a:t>
                      </a:r>
                    </a:p>
                    <a:p>
                      <a:pPr marR="10160" indent="444500" algn="l">
                        <a:lnSpc>
                          <a:spcPct val="132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-Удовлетворенность 	</a:t>
                      </a:r>
                      <a:r>
                        <a:rPr lang="ru-RU" sz="1600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обучающегося своей </a:t>
                      </a:r>
                      <a:r>
                        <a:rPr lang="ru-RU" sz="1600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деятельностью</a:t>
                      </a:r>
                      <a:r>
                        <a:rPr lang="ru-RU" sz="1600" u="non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u="non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61595" indent="444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-Повышение уровня индивидуальных достижений  одарённых  детей в области истории и обществознания. </a:t>
                      </a:r>
                    </a:p>
                  </a:txBody>
                  <a:tcPr marL="43632" marR="0" marT="68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627742"/>
                  </a:ext>
                </a:extLst>
              </a:tr>
              <a:tr h="478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indent="444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Создание системы диагностики для выявления и отслеживания различных типов одарённости учащихся. </a:t>
                      </a:r>
                    </a:p>
                  </a:txBody>
                  <a:tcPr marL="43632" marR="0" marT="68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599985"/>
                  </a:ext>
                </a:extLst>
              </a:tr>
              <a:tr h="951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230" indent="4445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Создание системы взаимодействия образовательной организации дополнительного образования с  общеобразовательными организациями, с родителями учащихся (законными представителями),  социальными партнёрами  по работе с одарённым ребёнком. </a:t>
                      </a:r>
                    </a:p>
                  </a:txBody>
                  <a:tcPr marL="43632" marR="0" marT="68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095003"/>
                  </a:ext>
                </a:extLst>
              </a:tr>
              <a:tr h="321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9055" indent="4445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Обобщение опыта работы  с одарённым ребёнком. </a:t>
                      </a:r>
                    </a:p>
                  </a:txBody>
                  <a:tcPr marL="43632" marR="0" marT="686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285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40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9" y="2009274"/>
            <a:ext cx="7335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Завершением работы по ИОМ может стать Портфолио, как одна основных форм оценивания достижений</a:t>
            </a:r>
            <a:r>
              <a:rPr lang="ru-RU" sz="2400" spc="-2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человека.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27" y="3209603"/>
            <a:ext cx="3048000" cy="27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12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6747" y="1087053"/>
            <a:ext cx="972151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Корректировка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индивидуального образовательного маршрута.</a:t>
            </a:r>
          </a:p>
          <a:p>
            <a:pPr indent="450215" algn="just"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возникает необходимость, то корректировка маршрута проводится </a:t>
            </a:r>
            <a:r>
              <a:rPr lang="ru-RU" sz="24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тьютором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Родители, администрация образовательного учреждения обязательно ставятся в известность.</a:t>
            </a:r>
            <a:endParaRPr lang="ru-RU" sz="2400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5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3158" y="1373014"/>
            <a:ext cx="40185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Дополнительное </a:t>
            </a: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образование дает большие возможности для развития детской одаренности, ведь, чем раньше у ребенка обнаружатся способности к той или иной деятельности, чем больше внимания будет уделено их развитию, тем легче ему будет найти свое призвание. </a:t>
            </a:r>
            <a:endParaRPr lang="ru-RU" sz="2400" i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1883" y="3819072"/>
            <a:ext cx="53540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solidFill>
                  <a:srgbClr val="44709D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Целью деятельности дополнительного образования  является создание условий для жизненного личностного и профессионального самоопределения учащихся. </a:t>
            </a:r>
            <a:endParaRPr lang="ru-RU" sz="2400" i="1" dirty="0">
              <a:solidFill>
                <a:srgbClr val="44709D">
                  <a:lumMod val="50000"/>
                </a:srgb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56" y="1035767"/>
            <a:ext cx="2783305" cy="27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7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662" y="920858"/>
            <a:ext cx="7046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Индивидуализация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процесс развития и самореализации человека в качестве субъекта собственной жизни и деятельности, который характеризуется накоплением опыта, развитием инициативности, самостоятельности, осознанности, свободы и ответственности личности. Индивидуализацию в современной системе образования можно рассматривать как процесс учета и развития индивидуально-психологических особенностей личности учащихся всеми формами и методами системы 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обучения. </a:t>
            </a:r>
            <a:endParaRPr lang="ru-RU" i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3157" y="338762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Дополнительное образование, как инструмент в контексте индивидуализации,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является дорогой ребенка к самому себе, средством поиска способов решения возникающих проблем в разных сферах деятельности. </a:t>
            </a:r>
            <a:endParaRPr lang="ru-RU" i="1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	Индивидуальный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образовательный маршрут понимается, как путь к «индивидуальному максимуму»,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являясь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результатом собственной творческо-преобразовательной деятельности учащегося как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субъекта. 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62" y="3401928"/>
            <a:ext cx="3408947" cy="2556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782" y="920858"/>
            <a:ext cx="1885375" cy="188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24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0074" y="1445479"/>
            <a:ext cx="6096000" cy="4592539"/>
          </a:xfrm>
          <a:prstGeom prst="rect">
            <a:avLst/>
          </a:prstGeom>
        </p:spPr>
        <p:txBody>
          <a:bodyPr>
            <a:spAutoFit/>
          </a:bodyPr>
          <a:lstStyle/>
          <a:p>
            <a:pPr marR="635" indent="444500" algn="just">
              <a:lnSpc>
                <a:spcPct val="162000"/>
              </a:lnSpc>
              <a:spcAft>
                <a:spcPts val="70"/>
              </a:spcAft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Одной из основных ценностей педагога дополнительного образования является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личность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учащегося, со всеми ее уникальными особенностями и способностями. 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635" indent="444500" algn="just">
              <a:lnSpc>
                <a:spcPct val="162000"/>
              </a:lnSpc>
              <a:spcAft>
                <a:spcPts val="70"/>
              </a:spcAft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Педагогу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дополнительного образования необходимо знать личностно-ориентированные педагогические технологии и уметь создавать, реализовывать, корректировать индивидуальные образовательные маршруты.  </a:t>
            </a:r>
            <a:endParaRPr lang="ru-RU" sz="20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16" y="2671010"/>
            <a:ext cx="2995863" cy="2995863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4600073" y="1335505"/>
            <a:ext cx="393031" cy="529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475747" y="3585411"/>
            <a:ext cx="517357" cy="372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1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3790" y="1054317"/>
            <a:ext cx="8422106" cy="4322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" indent="444500" algn="just">
              <a:lnSpc>
                <a:spcPct val="162000"/>
              </a:lnSpc>
              <a:spcAft>
                <a:spcPts val="7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Индивидуальный образовательный маршрут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образовательная программа, разработанная для конкретного ученика и направленная на развитие его индивидуальных способностей. Индивидуальный образовательный маршрут для  учащихся с особыми образовательными потребностями является средством раскрытия и развития их талантов и помогает определиться в мире профессий. </a:t>
            </a:r>
            <a:endParaRPr lang="ru-RU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" indent="444500" algn="just">
              <a:lnSpc>
                <a:spcPct val="162000"/>
              </a:lnSpc>
              <a:spcAft>
                <a:spcPts val="70"/>
              </a:spcAft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системе дополнительного образования индивидуальный образовательный маршрут одна из форм педагогической поддержки личностного, жизненного и профессионального самоопределения учащихся. </a:t>
            </a:r>
            <a:endParaRPr lang="ru-RU" b="1" i="1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66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7746" y="809527"/>
            <a:ext cx="8366570" cy="91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6030" marR="40640" indent="-6350" algn="ctr">
              <a:lnSpc>
                <a:spcPct val="112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Этапы </a:t>
            </a:r>
            <a:endParaRPr lang="ru-RU" sz="2400" dirty="0" smtClean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256030" marR="40640" indent="-6350" algn="ctr">
              <a:lnSpc>
                <a:spcPct val="112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индивидуального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образовательного маршрута. </a:t>
            </a: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642218"/>
              </p:ext>
            </p:extLst>
          </p:nvPr>
        </p:nvGraphicFramePr>
        <p:xfrm>
          <a:off x="1985210" y="1862815"/>
          <a:ext cx="8590548" cy="4024924"/>
        </p:xfrm>
        <a:graphic>
          <a:graphicData uri="http://schemas.openxmlformats.org/drawingml/2006/table">
            <a:tbl>
              <a:tblPr firstRow="1" firstCol="1" bandRow="1"/>
              <a:tblGrid>
                <a:gridCol w="4757842">
                  <a:extLst>
                    <a:ext uri="{9D8B030D-6E8A-4147-A177-3AD203B41FA5}">
                      <a16:colId xmlns:a16="http://schemas.microsoft.com/office/drawing/2014/main" val="1633374663"/>
                    </a:ext>
                  </a:extLst>
                </a:gridCol>
                <a:gridCol w="3832706">
                  <a:extLst>
                    <a:ext uri="{9D8B030D-6E8A-4147-A177-3AD203B41FA5}">
                      <a16:colId xmlns:a16="http://schemas.microsoft.com/office/drawing/2014/main" val="1240515875"/>
                    </a:ext>
                  </a:extLst>
                </a:gridCol>
              </a:tblGrid>
              <a:tr h="528655">
                <a:tc>
                  <a:txBody>
                    <a:bodyPr/>
                    <a:lstStyle/>
                    <a:p>
                      <a:pPr marL="228600" marR="438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</a:t>
                      </a:r>
                      <a:r>
                        <a:rPr lang="ru-RU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Диагностика  </a:t>
                      </a:r>
                    </a:p>
                  </a:txBody>
                  <a:tcPr marL="68580" marR="342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0" marR="438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«Что я должен знать уметь» </a:t>
                      </a:r>
                    </a:p>
                  </a:txBody>
                  <a:tcPr marL="68580" marR="342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92048"/>
                  </a:ext>
                </a:extLst>
              </a:tr>
              <a:tr h="528655">
                <a:tc>
                  <a:txBody>
                    <a:bodyPr/>
                    <a:lstStyle/>
                    <a:p>
                      <a:pPr marL="457200" marR="43815" indent="-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</a:t>
                      </a: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Разработка</a:t>
                      </a:r>
                      <a:r>
                        <a:rPr lang="ru-RU" sz="2000" baseline="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 индивидуального учебного плана, маршрута.</a:t>
                      </a:r>
                    </a:p>
                    <a:p>
                      <a:pPr marL="457200" marR="43815" indent="-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</a:t>
                      </a:r>
                      <a:r>
                        <a:rPr lang="ru-RU" sz="2000" dirty="0" smtClean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Проектирование </a:t>
                      </a: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деятельности </a:t>
                      </a:r>
                    </a:p>
                  </a:txBody>
                  <a:tcPr marL="68580" marR="342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0" marR="438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«Что я хочу знать и уметь» </a:t>
                      </a:r>
                    </a:p>
                  </a:txBody>
                  <a:tcPr marL="68580" marR="342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675146"/>
                  </a:ext>
                </a:extLst>
              </a:tr>
              <a:tr h="528655">
                <a:tc>
                  <a:txBody>
                    <a:bodyPr/>
                    <a:lstStyle/>
                    <a:p>
                      <a:pPr marL="457200" marR="43815" indent="-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Осмысление 	плана деятельности </a:t>
                      </a:r>
                    </a:p>
                  </a:txBody>
                  <a:tcPr marL="68580" marR="342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0" marR="438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«Что я могу» </a:t>
                      </a:r>
                    </a:p>
                  </a:txBody>
                  <a:tcPr marL="68580" marR="342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910490"/>
                  </a:ext>
                </a:extLst>
              </a:tr>
              <a:tr h="860511">
                <a:tc>
                  <a:txBody>
                    <a:bodyPr/>
                    <a:lstStyle/>
                    <a:p>
                      <a:pPr marL="228600" marR="438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</a:t>
                      </a: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Реализация плана </a:t>
                      </a:r>
                    </a:p>
                  </a:txBody>
                  <a:tcPr marL="68580" marR="342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0" marR="43815" indent="-6350" algn="l">
                        <a:lnSpc>
                          <a:spcPct val="107000"/>
                        </a:lnSpc>
                        <a:spcAft>
                          <a:spcPts val="310"/>
                        </a:spcAft>
                        <a:tabLst>
                          <a:tab pos="549910" algn="ctr"/>
                          <a:tab pos="948055" algn="ctr"/>
                          <a:tab pos="1454785" algn="ctr"/>
                          <a:tab pos="1923415" algn="r"/>
                        </a:tabLs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«Как 	я 	буду 	идти 	к </a:t>
                      </a:r>
                    </a:p>
                    <a:p>
                      <a:pPr marL="806450" marR="4381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поставленной цели» </a:t>
                      </a:r>
                    </a:p>
                  </a:txBody>
                  <a:tcPr marL="68580" marR="342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88497"/>
                  </a:ext>
                </a:extLst>
              </a:tr>
              <a:tr h="817629">
                <a:tc>
                  <a:txBody>
                    <a:bodyPr/>
                    <a:lstStyle/>
                    <a:p>
                      <a:pPr marL="457200" marR="43815" indent="-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Рефлексия 	</a:t>
                      </a: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(оценка, самооценка 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	и корректировка) </a:t>
                      </a:r>
                    </a:p>
                  </a:txBody>
                  <a:tcPr marL="68580" marR="342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6450" marR="4381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«Чему я должен научиться и что мне нужно доработать» </a:t>
                      </a:r>
                    </a:p>
                  </a:txBody>
                  <a:tcPr marL="68580" marR="34290" marT="88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828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016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8304" y="818100"/>
            <a:ext cx="10348017" cy="5174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1505" marR="43815" indent="-6350">
              <a:lnSpc>
                <a:spcPct val="107000"/>
              </a:lnSpc>
              <a:spcAft>
                <a:spcPts val="265"/>
              </a:spcAft>
            </a:pP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Этапы реализации индивидуального образовательного маршрута. 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90575" marR="40640" indent="359410" algn="just">
              <a:lnSpc>
                <a:spcPct val="112000"/>
              </a:lnSpc>
              <a:spcAft>
                <a:spcPts val="220"/>
              </a:spcAft>
            </a:pP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Индивидуальный образовательный маршрут  разработан на одного учащегося к дополнительной общеразвивающей   </a:t>
            </a: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программе.  </a:t>
            </a:r>
          </a:p>
          <a:p>
            <a:pPr marL="790575" marR="40640" indent="359410" algn="just">
              <a:lnSpc>
                <a:spcPct val="112000"/>
              </a:lnSpc>
              <a:spcAft>
                <a:spcPts val="220"/>
              </a:spcAft>
            </a:pPr>
            <a:r>
              <a:rPr lang="ru-RU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Реализация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индивидуального образовательного маршрута  рассчитана на  5  лет.</a:t>
            </a:r>
            <a:r>
              <a:rPr lang="ru-RU" b="1" i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96925" marR="43815" indent="-6350">
              <a:lnSpc>
                <a:spcPct val="107000"/>
              </a:lnSpc>
              <a:spcAft>
                <a:spcPts val="285"/>
              </a:spcAft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Первый этап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подготовительный.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</a:t>
            </a:r>
          </a:p>
          <a:p>
            <a:pPr marL="796925" marR="40640" indent="-6350" algn="just">
              <a:lnSpc>
                <a:spcPct val="112000"/>
              </a:lnSpc>
              <a:spcAft>
                <a:spcPts val="22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Срок  реализации:  сентябрь - май 1 года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реализации.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96925" marR="40640" indent="-6350" algn="just">
              <a:lnSpc>
                <a:spcPct val="133000"/>
              </a:lnSpc>
              <a:spcAft>
                <a:spcPts val="22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Второй этап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–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деятельностный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- связан с непосредственной работой с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обучающимся. </a:t>
            </a:r>
          </a:p>
          <a:p>
            <a:pPr marL="796925" marR="40640" indent="-6350" algn="just">
              <a:lnSpc>
                <a:spcPct val="133000"/>
              </a:lnSpc>
              <a:spcAft>
                <a:spcPts val="22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Срок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реализации:   </a:t>
            </a:r>
          </a:p>
          <a:p>
            <a:pPr marL="800100" marR="2903220" indent="-6350">
              <a:lnSpc>
                <a:spcPct val="124000"/>
              </a:lnSpc>
              <a:spcAft>
                <a:spcPts val="65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сентябрь  -  май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 года реализации,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сентябрь  -  май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 года реализации,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сентябрь  -  май 4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года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реализации.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96925" marR="43815" indent="-6350">
              <a:lnSpc>
                <a:spcPct val="107000"/>
              </a:lnSpc>
              <a:spcAft>
                <a:spcPts val="265"/>
              </a:spcAft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Третий этап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-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обобщающий.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</a:p>
          <a:p>
            <a:pPr marL="796925" marR="40640" indent="-6350" algn="just">
              <a:lnSpc>
                <a:spcPct val="112000"/>
              </a:lnSpc>
              <a:spcAft>
                <a:spcPts val="220"/>
              </a:spcAft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Срок  реализации:   </a:t>
            </a:r>
          </a:p>
          <a:p>
            <a:pPr marL="796925" marR="40640" indent="-6350" algn="just">
              <a:lnSpc>
                <a:spcPct val="112000"/>
              </a:lnSpc>
              <a:spcAft>
                <a:spcPts val="20"/>
              </a:spcAft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сентябрь  -  май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5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года реализации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ru-RU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1946" y="2377787"/>
            <a:ext cx="458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1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650" y="3261796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2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6298" y="4607470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3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4835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9640"/>
            <a:ext cx="6248400" cy="4998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09187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968" y="1091719"/>
            <a:ext cx="8710864" cy="29380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9074" y="4029739"/>
            <a:ext cx="10696073" cy="1795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0575" marR="40640" indent="359410" algn="just">
              <a:lnSpc>
                <a:spcPct val="112000"/>
              </a:lnSpc>
              <a:spcAft>
                <a:spcPts val="220"/>
              </a:spcAft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Инновационные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 технологии и методы организации образовательного процесса</a:t>
            </a:r>
            <a:r>
              <a:rPr lang="ru-RU" sz="1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  проблемного обучения (проблемное изложение, частично-поисковая деятельность, самостоятельная исследовательская деятельность, проектная деятельность),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разноуровневого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дифференцированного обучения, технология критического мышления,  эвристические  (индивидуальная творческая работа), ИКТ-технологии, диалоговые технологии, технологии личностно-ориентированного обучения (портфолио, педагогика сотрудничества), ТРИЗ технологии. 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05" y="1870349"/>
            <a:ext cx="2418129" cy="21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0968" y="1324551"/>
            <a:ext cx="9926053" cy="3886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6925" marR="43815" indent="-6350">
              <a:lnSpc>
                <a:spcPct val="107000"/>
              </a:lnSpc>
              <a:spcAft>
                <a:spcPts val="265"/>
              </a:spcAft>
            </a:pPr>
            <a:r>
              <a:rPr lang="ru-RU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основу программы в работе с одарённым ребёнком  положены следующие </a:t>
            </a: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принципы: 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40640" lvl="0" indent="-342900" algn="just" fontAlgn="base">
              <a:lnSpc>
                <a:spcPct val="112000"/>
              </a:lnSpc>
              <a:spcAft>
                <a:spcPts val="22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принцип индивидуализации и дифференциации обучения ; </a:t>
            </a:r>
          </a:p>
          <a:p>
            <a:pPr marL="342900" marR="40640" lvl="0" indent="-342900" algn="just" fontAlgn="base">
              <a:lnSpc>
                <a:spcPct val="112000"/>
              </a:lnSpc>
              <a:spcAft>
                <a:spcPts val="22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принцип  открытости, соблюдение принципа «право на ошибку», «ситуация успеха», « не сравнивать с другими»; </a:t>
            </a:r>
          </a:p>
          <a:p>
            <a:pPr marL="342900" marR="40640" lvl="0" indent="-342900" algn="just" fontAlgn="base">
              <a:lnSpc>
                <a:spcPct val="112000"/>
              </a:lnSpc>
              <a:spcAft>
                <a:spcPts val="22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принцип максимального разнообразия предоставленных возможностей для развития личности ребёнка «веер выбора»; </a:t>
            </a:r>
          </a:p>
          <a:p>
            <a:pPr marL="342900" marR="40640" lvl="0" indent="-342900" algn="just" fontAlgn="base">
              <a:lnSpc>
                <a:spcPct val="112000"/>
              </a:lnSpc>
              <a:spcAft>
                <a:spcPts val="22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принцип исследовательского подхода </a:t>
            </a:r>
          </a:p>
          <a:p>
            <a:pPr marL="342900" marR="40640" lvl="0" indent="-342900" algn="just" fontAlgn="base">
              <a:lnSpc>
                <a:spcPct val="112000"/>
              </a:lnSpc>
              <a:spcAft>
                <a:spcPts val="0"/>
              </a:spcAft>
              <a:buClr>
                <a:srgbClr val="000000"/>
              </a:buClr>
              <a:buSzPts val="11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развитие и воспитание учащихся без ущерба для детского здоровья. </a:t>
            </a:r>
            <a:endParaRPr lang="ru-RU" sz="2400" u="none" strike="noStrike" dirty="0">
              <a:solidFill>
                <a:schemeClr val="accent3">
                  <a:lumMod val="50000"/>
                </a:schemeClr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58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909</TotalTime>
  <Words>969</Words>
  <Application>Microsoft Office PowerPoint</Application>
  <PresentationFormat>Широкоэкранный</PresentationFormat>
  <Paragraphs>102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ИНДИВИДУАЛИЗАЦИЯ детей в объединениях технической направленности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ИНДИВИДУАЛИЗАЦИЯ детей в объединениях технической направленности</dc:title>
  <dc:creator>Натали</dc:creator>
  <cp:lastModifiedBy>Натали</cp:lastModifiedBy>
  <cp:revision>49</cp:revision>
  <dcterms:created xsi:type="dcterms:W3CDTF">2023-11-13T08:50:56Z</dcterms:created>
  <dcterms:modified xsi:type="dcterms:W3CDTF">2023-11-20T10:39:21Z</dcterms:modified>
</cp:coreProperties>
</file>