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6" r:id="rId3"/>
    <p:sldId id="265" r:id="rId4"/>
    <p:sldId id="268" r:id="rId5"/>
    <p:sldId id="269" r:id="rId6"/>
    <p:sldId id="270" r:id="rId7"/>
    <p:sldId id="271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6" y="-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8447-B779-4192-B020-C6BA565BFBB8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6BC8A-E92A-475C-A421-530349FB40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27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BC8A-E92A-475C-A421-530349FB40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00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BC8A-E92A-475C-A421-530349FB406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61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173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5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59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12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2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0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17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5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859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47ED-0F94-431C-AA83-B765AEAA13C1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3E72-78E8-4110-932C-AEE304442E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0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6737" cy="69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178" y="0"/>
            <a:ext cx="9272395" cy="69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272808" cy="2210016"/>
          </a:xfrm>
        </p:spPr>
        <p:txBody>
          <a:bodyPr>
            <a:noAutofit/>
          </a:bodyPr>
          <a:lstStyle/>
          <a:p>
            <a:r>
              <a:rPr lang="ru-RU" sz="2400" b="1" dirty="0"/>
              <a:t>Муниципальное бюджетное учреждение</a:t>
            </a:r>
            <a:br>
              <a:rPr lang="ru-RU" sz="2400" b="1" dirty="0"/>
            </a:br>
            <a:r>
              <a:rPr lang="ru-RU" sz="2400" b="1" dirty="0"/>
              <a:t>дополнительного образования </a:t>
            </a:r>
            <a:br>
              <a:rPr lang="ru-RU" sz="2400" b="1" dirty="0"/>
            </a:br>
            <a:r>
              <a:rPr lang="ru-RU" sz="2400" b="1" dirty="0" smtClean="0"/>
              <a:t>«Центр </a:t>
            </a:r>
            <a:r>
              <a:rPr lang="ru-RU" sz="2400" b="1" dirty="0"/>
              <a:t>детского и юношеского технического творчества </a:t>
            </a:r>
            <a:r>
              <a:rPr lang="en-US" sz="2400" b="1" dirty="0"/>
              <a:t>«</a:t>
            </a:r>
            <a:r>
              <a:rPr lang="ru-RU" sz="2400" b="1" dirty="0"/>
              <a:t>Импульс</a:t>
            </a:r>
            <a:r>
              <a:rPr lang="en-US" sz="2400" b="1" dirty="0" smtClean="0"/>
              <a:t>»</a:t>
            </a:r>
            <a:r>
              <a:rPr lang="ru-RU" sz="2400" b="1" dirty="0" smtClean="0"/>
              <a:t> г.о.Самара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478776"/>
            <a:ext cx="8784976" cy="3190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Гражданско-патриотическое воспитание обучающихся </a:t>
            </a:r>
            <a:r>
              <a:rPr lang="ru-RU" b="1" dirty="0" smtClean="0"/>
              <a:t>посредством фотографии   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  пдо</a:t>
            </a:r>
            <a:r>
              <a:rPr lang="en-US" b="1" dirty="0" smtClean="0"/>
              <a:t>:</a:t>
            </a:r>
            <a:r>
              <a:rPr lang="ru-RU" b="1" dirty="0" smtClean="0"/>
              <a:t> Яхонтова Е.М.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843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Декоративно-прикладное </a:t>
            </a:r>
            <a:r>
              <a:rPr lang="ru-RU" sz="2400" b="1" dirty="0"/>
              <a:t>искусство народностей нашего </a:t>
            </a:r>
            <a:r>
              <a:rPr lang="ru-RU" sz="2400" b="1" dirty="0" smtClean="0"/>
              <a:t>края.</a:t>
            </a:r>
          </a:p>
          <a:p>
            <a:pPr marL="0" indent="0" algn="just">
              <a:buNone/>
            </a:pPr>
            <a:r>
              <a:rPr lang="ru-RU" sz="2400" dirty="0" smtClean="0"/>
              <a:t>Уважение </a:t>
            </a:r>
            <a:r>
              <a:rPr lang="ru-RU" sz="2400" dirty="0"/>
              <a:t>к искусству своего народа надо воспитывать терпеливо и тактично. Небольшие вещицы </a:t>
            </a:r>
            <a:r>
              <a:rPr lang="ru-RU" sz="2400" dirty="0" smtClean="0"/>
              <a:t>– мисочки</a:t>
            </a:r>
            <a:r>
              <a:rPr lang="ru-RU" sz="2400" dirty="0"/>
              <a:t>, ложки – похожих не найдешь нигде – становятся любимыми подарками, сувенирами, разносящими далеко за пределы нашей </a:t>
            </a:r>
            <a:r>
              <a:rPr lang="ru-RU" sz="2400" dirty="0" smtClean="0"/>
              <a:t>Родины.</a:t>
            </a:r>
            <a:endParaRPr lang="ru-RU" sz="2400" dirty="0"/>
          </a:p>
        </p:txBody>
      </p:sp>
      <p:pic>
        <p:nvPicPr>
          <p:cNvPr id="12291" name="Picture 3" descr="C:\Users\Елена\Desktop\a5924d06a687ca6986f306db89678d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595" y="2564904"/>
            <a:ext cx="6251005" cy="41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4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Героическое </a:t>
            </a:r>
            <a:r>
              <a:rPr lang="ru-RU" sz="2400" b="1" dirty="0" smtClean="0"/>
              <a:t>прошлое</a:t>
            </a:r>
          </a:p>
          <a:p>
            <a:pPr marL="0" indent="0" algn="just">
              <a:buNone/>
            </a:pPr>
            <a:r>
              <a:rPr lang="ru-RU" sz="2400" dirty="0" smtClean="0"/>
              <a:t>Расширено </a:t>
            </a:r>
            <a:r>
              <a:rPr lang="ru-RU" sz="2400" dirty="0"/>
              <a:t>представления </a:t>
            </a:r>
            <a:r>
              <a:rPr lang="ru-RU" sz="2400" dirty="0" smtClean="0"/>
              <a:t>обучающихся </a:t>
            </a:r>
            <a:r>
              <a:rPr lang="ru-RU" sz="2400" dirty="0"/>
              <a:t>о Великой </a:t>
            </a:r>
            <a:r>
              <a:rPr lang="ru-RU" sz="2400" dirty="0" smtClean="0"/>
              <a:t>Отечественной. Больше </a:t>
            </a:r>
            <a:r>
              <a:rPr lang="ru-RU" sz="2400" dirty="0"/>
              <a:t>узнали о ветеранах, о том, сколько сил они потратили на победу над врагом, стали лучше понимать, что такое мирное </a:t>
            </a:r>
            <a:r>
              <a:rPr lang="ru-RU" sz="2400" dirty="0" smtClean="0"/>
              <a:t>небо(были </a:t>
            </a:r>
            <a:r>
              <a:rPr lang="ru-RU" sz="2400" dirty="0" smtClean="0"/>
              <a:t>сделаны фото на 7 ноября).</a:t>
            </a:r>
            <a:endParaRPr lang="ru-RU" sz="2400" dirty="0"/>
          </a:p>
        </p:txBody>
      </p:sp>
      <p:pic>
        <p:nvPicPr>
          <p:cNvPr id="13315" name="Picture 3" descr="C:\Users\Елена\Desktop\c6ec1a0e6cab4a11ad5e1162c022b0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765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любви к малой Родине, </a:t>
            </a:r>
            <a:r>
              <a:rPr lang="ru-RU" sz="2400" b="1" dirty="0" smtClean="0"/>
              <a:t>семье.</a:t>
            </a:r>
          </a:p>
          <a:p>
            <a:pPr marL="0" indent="0" algn="just">
              <a:buNone/>
            </a:pPr>
            <a:r>
              <a:rPr lang="ru-RU" sz="2400" dirty="0" smtClean="0"/>
              <a:t>Сделаны фотографии парков и скверов нашего города, созданы фотоколлажи на тему</a:t>
            </a:r>
            <a:r>
              <a:rPr lang="en-US" sz="2400" dirty="0" smtClean="0"/>
              <a:t>: “</a:t>
            </a:r>
            <a:r>
              <a:rPr lang="ru-RU" sz="2400" dirty="0" smtClean="0"/>
              <a:t>Моя семья</a:t>
            </a:r>
            <a:r>
              <a:rPr lang="en-US" sz="2400" dirty="0" smtClean="0"/>
              <a:t>”</a:t>
            </a:r>
            <a:r>
              <a:rPr lang="ru-RU" sz="2400" dirty="0" smtClean="0"/>
              <a:t>, </a:t>
            </a:r>
            <a:r>
              <a:rPr lang="en-US" sz="2400" dirty="0" smtClean="0"/>
              <a:t>“</a:t>
            </a:r>
            <a:r>
              <a:rPr lang="ru-RU" sz="2400" dirty="0" smtClean="0"/>
              <a:t>Мой верный друг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Предложено оформить </a:t>
            </a:r>
            <a:r>
              <a:rPr lang="ru-RU" sz="2400" dirty="0"/>
              <a:t>семейные фотоальбомы, по которым дети могут рассказать историю своей </a:t>
            </a:r>
            <a:r>
              <a:rPr lang="ru-RU" sz="2400" dirty="0" smtClean="0"/>
              <a:t>семьи. </a:t>
            </a:r>
            <a:r>
              <a:rPr lang="ru-RU" sz="2400" dirty="0"/>
              <a:t>Цель </a:t>
            </a:r>
            <a:r>
              <a:rPr lang="ru-RU" sz="2400" dirty="0" smtClean="0"/>
              <a:t>данной  работы  помочь осознать </a:t>
            </a:r>
            <a:r>
              <a:rPr lang="ru-RU" sz="2400" dirty="0"/>
              <a:t>значимость семейных традиций в воспитании </a:t>
            </a:r>
            <a:r>
              <a:rPr lang="ru-RU" sz="2400" dirty="0" smtClean="0"/>
              <a:t>ребенка.</a:t>
            </a:r>
            <a:endParaRPr lang="ru-RU" sz="2400" dirty="0"/>
          </a:p>
        </p:txBody>
      </p:sp>
      <p:pic>
        <p:nvPicPr>
          <p:cNvPr id="14339" name="Picture 3" descr="C:\Users\Елена\Desktop\hello_html_m6104c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76952"/>
            <a:ext cx="4842818" cy="36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0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7" y="11262"/>
            <a:ext cx="9128982" cy="68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В </a:t>
            </a:r>
            <a:r>
              <a:rPr lang="ru-RU" sz="2400" dirty="0"/>
              <a:t>процессе </a:t>
            </a:r>
            <a:r>
              <a:rPr lang="ru-RU" sz="2400" dirty="0" smtClean="0"/>
              <a:t>обучения  </a:t>
            </a:r>
            <a:r>
              <a:rPr lang="ru-RU" sz="2400" dirty="0"/>
              <a:t>немаловажное значение имеет </a:t>
            </a:r>
            <a:r>
              <a:rPr lang="ru-RU" sz="2400" dirty="0" smtClean="0"/>
              <a:t>ознакомление </a:t>
            </a:r>
            <a:r>
              <a:rPr lang="ru-RU" sz="2400" dirty="0"/>
              <a:t>детей с </a:t>
            </a:r>
            <a:r>
              <a:rPr lang="ru-RU" sz="2400" dirty="0" smtClean="0"/>
              <a:t>работами российских фотографов которые помогают </a:t>
            </a:r>
            <a:r>
              <a:rPr lang="ru-RU" sz="2400" dirty="0"/>
              <a:t>прививать детям любовь к прекрасному, к природе, к </a:t>
            </a:r>
            <a:r>
              <a:rPr lang="ru-RU" sz="2400" dirty="0" smtClean="0"/>
              <a:t>близким, </a:t>
            </a:r>
            <a:r>
              <a:rPr lang="ru-RU" sz="2400" dirty="0"/>
              <a:t>учат добру, справедливости, способствуют созданию определённого </a:t>
            </a:r>
            <a:r>
              <a:rPr lang="ru-RU" sz="2400" dirty="0" smtClean="0"/>
              <a:t>мировоззрения</a:t>
            </a:r>
            <a:r>
              <a:rPr lang="ru-RU" sz="2400" dirty="0"/>
              <a:t>, позволяющего дать </a:t>
            </a:r>
            <a:r>
              <a:rPr lang="ru-RU" sz="2400" dirty="0" smtClean="0"/>
              <a:t>ребенку правильную </a:t>
            </a:r>
            <a:r>
              <a:rPr lang="ru-RU" sz="2400" dirty="0"/>
              <a:t>оценку жизни, определяет поведение </a:t>
            </a:r>
            <a:r>
              <a:rPr lang="ru-RU" sz="2400" dirty="0" smtClean="0"/>
              <a:t>ребенка, его </a:t>
            </a:r>
            <a:r>
              <a:rPr lang="ru-RU" sz="2400" dirty="0"/>
              <a:t>переживания, суждения и эстетический вкус.</a:t>
            </a:r>
          </a:p>
        </p:txBody>
      </p:sp>
      <p:pic>
        <p:nvPicPr>
          <p:cNvPr id="16387" name="Picture 3" descr="C:\Users\Елена\Desktop\Q04EgDwUq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5" y="2839272"/>
            <a:ext cx="3000534" cy="19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Елена\Desktop\606953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072" y="4727065"/>
            <a:ext cx="3025096" cy="19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Елена\Desktop\2e73e059fb14a977263f9a6b3f4c2b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488" y="2819100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2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3744416" cy="6552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Важно формировать у </a:t>
            </a:r>
            <a:r>
              <a:rPr lang="ru-RU" sz="2400" dirty="0" smtClean="0"/>
              <a:t>обучающихся </a:t>
            </a:r>
            <a:r>
              <a:rPr lang="ru-RU" sz="2400" dirty="0"/>
              <a:t>эстетическое восприятие </a:t>
            </a:r>
            <a:r>
              <a:rPr lang="ru-RU" sz="2400" dirty="0" smtClean="0"/>
              <a:t>фото искусства</a:t>
            </a:r>
            <a:r>
              <a:rPr lang="ru-RU" sz="2400" dirty="0"/>
              <a:t>; беседуя с детьми, </a:t>
            </a:r>
            <a:r>
              <a:rPr lang="ru-RU" sz="2400" dirty="0" smtClean="0"/>
              <a:t>объясняем, </a:t>
            </a:r>
            <a:r>
              <a:rPr lang="ru-RU" sz="2400" dirty="0"/>
              <a:t>что </a:t>
            </a:r>
            <a:r>
              <a:rPr lang="ru-RU" sz="2400" dirty="0" smtClean="0"/>
              <a:t>фотограф </a:t>
            </a:r>
            <a:r>
              <a:rPr lang="ru-RU" sz="2400" dirty="0"/>
              <a:t>не просто </a:t>
            </a:r>
            <a:r>
              <a:rPr lang="ru-RU" sz="2400" dirty="0" smtClean="0"/>
              <a:t>сделал снимок цветов, фруктов, природы а </a:t>
            </a:r>
            <a:r>
              <a:rPr lang="ru-RU" sz="2400" dirty="0"/>
              <a:t>рассказывает с помощью </a:t>
            </a:r>
            <a:r>
              <a:rPr lang="ru-RU" sz="2400" dirty="0" smtClean="0"/>
              <a:t>своих работ о </a:t>
            </a:r>
            <a:r>
              <a:rPr lang="ru-RU" sz="2400" dirty="0"/>
              <a:t>том, что он подметил в окружающей природе. Иначе говоря, в </a:t>
            </a:r>
            <a:r>
              <a:rPr lang="ru-RU" sz="2400" dirty="0" smtClean="0"/>
              <a:t> своих работах фотограф </a:t>
            </a:r>
            <a:r>
              <a:rPr lang="ru-RU" sz="2400" dirty="0"/>
              <a:t>передает свои мысли, чувства, настроение и хочет поделиться этим с другими.</a:t>
            </a:r>
          </a:p>
        </p:txBody>
      </p:sp>
      <p:pic>
        <p:nvPicPr>
          <p:cNvPr id="17411" name="Picture 3" descr="C:\Users\Елена\Desktop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334503" cy="61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" y="-22840"/>
            <a:ext cx="9174452" cy="68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У каждого ребёнка есть потребность в творческой деятельности. В детстве ребёнок ищет возможности реализовать свой потенциал и именно через творчество он может наиболее полно раскрыться как личность. Творческая деятельность – это деятельность, рождающая нечто новое, свободное отражение личностного «Я». Любое творчество для ребенка – больше процесс, чем результат. В ходе этого процесса он лучше расширяет свой опыт, радуется общению, начинает больше доверять себе. Вот здесь-то и требуются особые качества ума, такие, как наблюдательность, умение сопоставлять и анализировать находить связи и зависимости – все то, что в совокупности и составляет творческие способности. Поэтому в современном мире образовательное учреждение становится местом, где ребенок проходит первые этапы социализации, воспитания 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59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3" name="Picture 7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Обучающиеся с большим удовольствием учатся </a:t>
            </a:r>
            <a:r>
              <a:rPr lang="ru-RU" sz="2400" dirty="0" smtClean="0"/>
              <a:t>творить</a:t>
            </a:r>
            <a:endParaRPr lang="ru-RU" sz="2400" dirty="0"/>
          </a:p>
        </p:txBody>
      </p:sp>
      <p:pic>
        <p:nvPicPr>
          <p:cNvPr id="19461" name="Picture 5" descr="C:\Users\Елена\Desktop\огни большого горо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68" y="1140614"/>
            <a:ext cx="3548172" cy="25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Елена\Desktop\песочная фиер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540" y="4221088"/>
            <a:ext cx="3550920" cy="25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Елена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0614"/>
            <a:ext cx="3576978" cy="25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6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8" y="-2273"/>
            <a:ext cx="9153128" cy="68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Елена\Desktop\''Деревце жизни'' Ганин Данила 14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31306" cy="40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Елена\Desktop\''Спасибо'' Тимофеева Карина 14 л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783" y="1429692"/>
            <a:ext cx="2831306" cy="40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Елена\Desktop\''Связь поколений'' Тимофеева Карина 14л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831306" cy="40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94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08"/>
            <a:ext cx="9223764" cy="68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Патриотическое воспитание </a:t>
            </a:r>
            <a:r>
              <a:rPr lang="ru-RU" sz="2400" dirty="0" smtClean="0"/>
              <a:t>обучающихся </a:t>
            </a:r>
            <a:r>
              <a:rPr lang="ru-RU" sz="2400" dirty="0" smtClean="0"/>
              <a:t>посредством </a:t>
            </a:r>
            <a:r>
              <a:rPr lang="ru-RU" sz="2400" dirty="0" smtClean="0"/>
              <a:t>фотографии имеет </a:t>
            </a:r>
            <a:r>
              <a:rPr lang="ru-RU" sz="2400" dirty="0"/>
              <a:t>определенный смысл и свои особенности, а также свои формы отражения в сознании развивающейся личности. Их определяет сочетание понятий «патриотическое» и «восприятие чувства величия и красоты окружающего мира – </a:t>
            </a:r>
            <a:r>
              <a:rPr lang="ru-RU" sz="2400" dirty="0" smtClean="0"/>
              <a:t>Родины» </a:t>
            </a:r>
            <a:r>
              <a:rPr lang="ru-RU" sz="2400" dirty="0"/>
              <a:t>посредством </a:t>
            </a:r>
            <a:r>
              <a:rPr lang="ru-RU" sz="2400" dirty="0" smtClean="0"/>
              <a:t>фотографии.</a:t>
            </a:r>
            <a:endParaRPr lang="ru-RU" sz="2400" dirty="0"/>
          </a:p>
        </p:txBody>
      </p:sp>
      <p:pic>
        <p:nvPicPr>
          <p:cNvPr id="21507" name="Picture 3" descr="C:\Users\Елена\Desktop\1674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144338" cy="29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Елена\Desktop\628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713" y="3727716"/>
            <a:ext cx="4144338" cy="29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4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Елена\Desktop\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3140968"/>
            <a:ext cx="5688632" cy="15841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СПАСИБО ЗА </a:t>
            </a:r>
            <a:r>
              <a:rPr lang="ru-RU" b="1" dirty="0" smtClean="0"/>
              <a:t>ВНИМАНИЕ!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i="1" dirty="0" smtClean="0"/>
              <a:t>Детское объединение «Мастер фото»</a:t>
            </a:r>
          </a:p>
          <a:p>
            <a:pPr marL="0" indent="0" algn="ctr">
              <a:buNone/>
            </a:pPr>
            <a:r>
              <a:rPr lang="ru-RU" sz="2400" i="1" dirty="0" smtClean="0"/>
              <a:t>г.Самара, </a:t>
            </a:r>
            <a:r>
              <a:rPr lang="ru-RU" sz="2400" i="1" dirty="0" err="1" smtClean="0"/>
              <a:t>п.Мехзавод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кв-л</a:t>
            </a:r>
            <a:r>
              <a:rPr lang="ru-RU" sz="2400" i="1" dirty="0" smtClean="0"/>
              <a:t> 3,д.16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179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611" y="0"/>
            <a:ext cx="9181611" cy="68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23"/>
            <a:ext cx="9181611" cy="68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«Мы </a:t>
            </a:r>
            <a:r>
              <a:rPr lang="ru-RU" sz="2600" dirty="0"/>
              <a:t>должны строить свое будущее на прочном фундаменте. И такой фундамент – это патриотизм.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Это </a:t>
            </a:r>
            <a:r>
              <a:rPr lang="ru-RU" sz="2600" dirty="0"/>
              <a:t>уважение к своей истории и традициям, духовным ценностям наших народов, нашей тысячелетней культуре и уникальному опыту сосуществования сотен народов и языков на территории России. (...) Нам необходимо в полной мере использовать лучший опыт воспитания и просвещения, который был и в Российской империи, и в Советском Союзе</a:t>
            </a:r>
            <a:r>
              <a:rPr lang="ru-RU" sz="2600" dirty="0" smtClean="0"/>
              <a:t>.»</a:t>
            </a:r>
            <a:endParaRPr lang="ru-RU" sz="2600" dirty="0"/>
          </a:p>
          <a:p>
            <a:pPr marL="0" indent="0">
              <a:buNone/>
            </a:pPr>
            <a:r>
              <a:rPr lang="ru-RU" sz="2600" i="1" dirty="0" smtClean="0"/>
              <a:t>                                            </a:t>
            </a:r>
            <a:r>
              <a:rPr lang="ru-RU" sz="2600" b="1" i="1" dirty="0" smtClean="0"/>
              <a:t>Президент </a:t>
            </a:r>
            <a:r>
              <a:rPr lang="ru-RU" sz="2600" b="1" i="1" dirty="0"/>
              <a:t>Российской Федерации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i="1" dirty="0" smtClean="0"/>
              <a:t>                                                                       Владимир </a:t>
            </a:r>
            <a:r>
              <a:rPr lang="ru-RU" sz="2600" b="1" i="1" dirty="0"/>
              <a:t>Путин</a:t>
            </a:r>
            <a:endParaRPr lang="ru-RU" sz="2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4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2" y="-99391"/>
            <a:ext cx="911048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2" y="-78039"/>
            <a:ext cx="9248052" cy="69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111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31"/>
            <a:ext cx="9267484" cy="69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243408"/>
            <a:ext cx="8712968" cy="3381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    В </a:t>
            </a:r>
            <a:r>
              <a:rPr lang="ru-RU" sz="2400" dirty="0"/>
              <a:t>настоящее время </a:t>
            </a:r>
            <a:r>
              <a:rPr lang="ru-RU" sz="2400" dirty="0" smtClean="0"/>
              <a:t>большое внимание следует уделять патриотическому воспитанию подрастающего </a:t>
            </a:r>
            <a:r>
              <a:rPr lang="ru-RU" sz="2400" dirty="0"/>
              <a:t>поколения. Необходимо воспитывать детей в духе патриотизма, любви к Родине, природе родного края, семье, развивать у детей отзывчивость к бедам и проблемам других. П</a:t>
            </a:r>
            <a:r>
              <a:rPr lang="ru-RU" sz="2400" dirty="0" smtClean="0"/>
              <a:t>онятнее всего это сделать с помощью фотографии.</a:t>
            </a:r>
            <a:endParaRPr lang="ru-RU" sz="2400" dirty="0"/>
          </a:p>
        </p:txBody>
      </p:sp>
      <p:pic>
        <p:nvPicPr>
          <p:cNvPr id="1027" name="Picture 3" descr="C:\Users\Елена\Desktop\11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749358" cy="35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2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396"/>
            <a:ext cx="9136805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111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4" y="5396"/>
            <a:ext cx="9136805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568952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Проблема воспитания гражданина-патриота древняя, как мир. Она встала перед человечеством, когда возникло первое государство.</a:t>
            </a:r>
          </a:p>
        </p:txBody>
      </p:sp>
      <p:pic>
        <p:nvPicPr>
          <p:cNvPr id="1031" name="Picture 7" descr="C:\Users\Елена\Desktop\C-_Users_Елена_Desktop_Без-имени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3"/>
            <a:ext cx="5940152" cy="41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лена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149" y="851826"/>
            <a:ext cx="879123" cy="12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лена\Desktop\''Всегда в строю'' Ганин Данила14ле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8928"/>
            <a:ext cx="892269" cy="12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Desktop\d08d8507394ab1400eeb8dc34ad3bc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892269" cy="12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v-tverskoj-oblasti-nachalas-razdacha-mil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105"/>
            <a:ext cx="892269" cy="12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Daug0XlXcAAB1U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551" y="3538412"/>
            <a:ext cx="915934" cy="12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5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005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42"/>
            <a:ext cx="9192004" cy="6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Люди </a:t>
            </a:r>
            <a:r>
              <a:rPr lang="ru-RU" sz="2400" dirty="0"/>
              <a:t>с момента рождения инстинктивно, естественно и незаметно привыкают к окружающей их среде, природе и культуре своей страны, к быту своего народа. Поэтому базой формирования патриотизма являются глубинные чувства любви и привязанности к своей культуре и своему народу, к своей земле, воспринимаемым в качестве родной, естественной и привычной среды обитания </a:t>
            </a:r>
            <a:r>
              <a:rPr lang="ru-RU" sz="2400" dirty="0" smtClean="0"/>
              <a:t>человека.</a:t>
            </a:r>
            <a:endParaRPr lang="ru-RU" sz="2400" dirty="0"/>
          </a:p>
        </p:txBody>
      </p:sp>
      <p:pic>
        <p:nvPicPr>
          <p:cNvPr id="4" name="Picture 2" descr="C:\Users\Елена\Desktop\4987333_Samara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3" y="3655680"/>
            <a:ext cx="8949475" cy="29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21088"/>
            <a:ext cx="8640960" cy="24482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     Прежде </a:t>
            </a:r>
            <a:r>
              <a:rPr lang="ru-RU" sz="2400" dirty="0"/>
              <a:t>чем ребенок научится сопереживать бедам и проблемам своей страны, он должен научиться сопереживанию вообще как человеческому чувству. Любование просторами края, его красотой и природными богатствами возникает тогда, когда ребенка научили видеть красоту непосредственно вокруг </a:t>
            </a:r>
            <a:r>
              <a:rPr lang="ru-RU" sz="2400" dirty="0" smtClean="0"/>
              <a:t>себя. Фотография  это один из способов запечатлеть то, что мы видим.</a:t>
            </a:r>
            <a:endParaRPr lang="ru-RU" sz="2400" dirty="0"/>
          </a:p>
        </p:txBody>
      </p:sp>
      <p:pic>
        <p:nvPicPr>
          <p:cNvPr id="3076" name="Picture 4" descr="C:\Users\Елена\Desktop\6735673457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244" y="188640"/>
            <a:ext cx="5664051" cy="40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1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992"/>
            <a:ext cx="9154655" cy="68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Desktop\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228"/>
            <a:ext cx="9180305" cy="68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Одно </a:t>
            </a:r>
            <a:r>
              <a:rPr lang="ru-RU" sz="2400" dirty="0"/>
              <a:t>из наиболее сильных средств воздействия на эмоции и чувства – искусство: </a:t>
            </a:r>
            <a:r>
              <a:rPr lang="ru-RU" sz="2400" dirty="0" smtClean="0"/>
              <a:t>театр, </a:t>
            </a:r>
            <a:r>
              <a:rPr lang="ru-RU" sz="2400" dirty="0"/>
              <a:t>музыка, народное творчество, </a:t>
            </a:r>
            <a:r>
              <a:rPr lang="ru-RU" sz="2400" dirty="0" smtClean="0"/>
              <a:t>живопись, фотография.</a:t>
            </a:r>
          </a:p>
          <a:p>
            <a:pPr marL="0" indent="0">
              <a:buNone/>
            </a:pPr>
            <a:r>
              <a:rPr lang="ru-RU" sz="2400" dirty="0" smtClean="0"/>
              <a:t>     Фотография </a:t>
            </a:r>
            <a:r>
              <a:rPr lang="ru-RU" sz="2400" dirty="0" smtClean="0"/>
              <a:t>помогает </a:t>
            </a:r>
            <a:r>
              <a:rPr lang="ru-RU" sz="2400" dirty="0"/>
              <a:t>детям воспринимать то, что они </a:t>
            </a:r>
            <a:r>
              <a:rPr lang="ru-RU" sz="2400" dirty="0" smtClean="0"/>
              <a:t>могут </a:t>
            </a:r>
            <a:r>
              <a:rPr lang="ru-RU" sz="2400" dirty="0"/>
              <a:t>непосредственно наблюдать в окружающей жизни. Оно создает тот эмоциональным фон, на котором легче усваиваются знания.</a:t>
            </a:r>
          </a:p>
        </p:txBody>
      </p:sp>
      <p:pic>
        <p:nvPicPr>
          <p:cNvPr id="4099" name="Picture 3" descr="C:\Users\Елена\Desktop\image_1550728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587612" cy="37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2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765"/>
            <a:ext cx="9169019" cy="68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4726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Воспитание </a:t>
            </a:r>
            <a:r>
              <a:rPr lang="ru-RU" sz="2400" dirty="0"/>
              <a:t>патриотизма – это неустанная работа по созданию у </a:t>
            </a:r>
            <a:r>
              <a:rPr lang="ru-RU" sz="2400" dirty="0" smtClean="0"/>
              <a:t>обучающихся </a:t>
            </a:r>
            <a:r>
              <a:rPr lang="ru-RU" sz="2400" dirty="0"/>
              <a:t>гордости за свою Родину и свой народ, уважения к его великим свершениям и достойным страницам прошлого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Темы занятий по </a:t>
            </a:r>
            <a:r>
              <a:rPr lang="ru-RU" sz="2400" dirty="0" smtClean="0"/>
              <a:t>фотоделу патриотического </a:t>
            </a:r>
            <a:r>
              <a:rPr lang="ru-RU" sz="2400" dirty="0"/>
              <a:t>направления:</a:t>
            </a:r>
          </a:p>
          <a:p>
            <a:r>
              <a:rPr lang="ru-RU" sz="2400" dirty="0"/>
              <a:t>родная природа;</a:t>
            </a:r>
          </a:p>
          <a:p>
            <a:r>
              <a:rPr lang="ru-RU" sz="2400" dirty="0"/>
              <a:t>декоративно-прикладное </a:t>
            </a:r>
            <a:r>
              <a:rPr lang="ru-RU" sz="2400" dirty="0" smtClean="0"/>
              <a:t>искусство народностей нашего края;</a:t>
            </a:r>
            <a:endParaRPr lang="ru-RU" sz="2400" dirty="0"/>
          </a:p>
          <a:p>
            <a:r>
              <a:rPr lang="ru-RU" sz="2400" dirty="0"/>
              <a:t>изучение символики Российского государства;</a:t>
            </a:r>
          </a:p>
          <a:p>
            <a:r>
              <a:rPr lang="ru-RU" sz="2400" dirty="0"/>
              <a:t>героическое прошлое;</a:t>
            </a:r>
          </a:p>
          <a:p>
            <a:r>
              <a:rPr lang="ru-RU" sz="2400" dirty="0"/>
              <a:t>формирование любви к малой Родине, </a:t>
            </a:r>
            <a:r>
              <a:rPr lang="ru-RU" sz="2400" dirty="0" smtClean="0"/>
              <a:t>семье.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445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Елена\Desktop\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Родная природа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Знакомство </a:t>
            </a:r>
            <a:r>
              <a:rPr lang="ru-RU" sz="2400" dirty="0"/>
              <a:t>детей с представителями животного и растительного мира. Прекрасные возможности в воспитании патриотизма предоставляет нам родная природа, именно она воспитывает у детей эмоциональную отзывчивость, чувство прекрасного.</a:t>
            </a:r>
          </a:p>
        </p:txBody>
      </p:sp>
      <p:pic>
        <p:nvPicPr>
          <p:cNvPr id="10243" name="Picture 3" descr="C:\Users\Елена\Desktop\краски осе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3603"/>
            <a:ext cx="5616624" cy="39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0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856</Words>
  <Application>Microsoft Office PowerPoint</Application>
  <PresentationFormat>Экран (4:3)</PresentationFormat>
  <Paragraphs>44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учреждение дополнительного образования  «Центр детского и юношеского технического творчества «Импульс» г.о.Самара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Центр детского и юношеского технического творчества «Импульс»</dc:title>
  <dc:creator>Пользователь Windows</dc:creator>
  <cp:lastModifiedBy>Ekaterina</cp:lastModifiedBy>
  <cp:revision>87</cp:revision>
  <dcterms:created xsi:type="dcterms:W3CDTF">2019-11-13T20:57:00Z</dcterms:created>
  <dcterms:modified xsi:type="dcterms:W3CDTF">2020-05-13T07:55:26Z</dcterms:modified>
</cp:coreProperties>
</file>