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65" r:id="rId3"/>
    <p:sldId id="266" r:id="rId4"/>
    <p:sldId id="277" r:id="rId5"/>
    <p:sldId id="284" r:id="rId6"/>
    <p:sldId id="310" r:id="rId7"/>
    <p:sldId id="268" r:id="rId8"/>
    <p:sldId id="275" r:id="rId9"/>
    <p:sldId id="272" r:id="rId10"/>
    <p:sldId id="282" r:id="rId11"/>
    <p:sldId id="305" r:id="rId12"/>
    <p:sldId id="289" r:id="rId13"/>
    <p:sldId id="283" r:id="rId14"/>
    <p:sldId id="306" r:id="rId15"/>
    <p:sldId id="293" r:id="rId16"/>
    <p:sldId id="294" r:id="rId17"/>
    <p:sldId id="297" r:id="rId18"/>
    <p:sldId id="296" r:id="rId19"/>
    <p:sldId id="295" r:id="rId20"/>
    <p:sldId id="298" r:id="rId21"/>
    <p:sldId id="301" r:id="rId22"/>
    <p:sldId id="302" r:id="rId23"/>
    <p:sldId id="303" r:id="rId24"/>
    <p:sldId id="304" r:id="rId25"/>
    <p:sldId id="300" r:id="rId26"/>
    <p:sldId id="299" r:id="rId27"/>
    <p:sldId id="264" r:id="rId28"/>
    <p:sldId id="30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57036-C85A-4AE3-B8D1-77827E573A5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7CF347-8155-48C7-BDDC-08EA15610407}">
      <dgm:prSet custT="1"/>
      <dgm:spPr/>
      <dgm:t>
        <a:bodyPr/>
        <a:lstStyle/>
        <a:p>
          <a:pPr rtl="0"/>
          <a:r>
            <a:rPr kumimoji="0" lang="ru-RU" sz="1600" i="0" u="none" strike="noStrike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ознакомление педагогических работников с содержанием профессионального стандарта «Педагог дополнительного образования»;</a:t>
          </a:r>
        </a:p>
      </dgm:t>
    </dgm:pt>
    <dgm:pt modelId="{392290F4-3234-4051-822F-DECDB81FD1E4}" type="parTrans" cxnId="{531E1A13-FAE2-40EF-9F03-C36991490BBD}">
      <dgm:prSet/>
      <dgm:spPr/>
      <dgm:t>
        <a:bodyPr/>
        <a:lstStyle/>
        <a:p>
          <a:endParaRPr lang="ru-RU"/>
        </a:p>
      </dgm:t>
    </dgm:pt>
    <dgm:pt modelId="{B1377F48-644A-4056-AEC1-69A3ADB6A88B}" type="sibTrans" cxnId="{531E1A13-FAE2-40EF-9F03-C36991490BBD}">
      <dgm:prSet/>
      <dgm:spPr/>
      <dgm:t>
        <a:bodyPr/>
        <a:lstStyle/>
        <a:p>
          <a:endParaRPr lang="ru-RU"/>
        </a:p>
      </dgm:t>
    </dgm:pt>
    <dgm:pt modelId="{DB788B52-B8E2-4155-96D0-0A828F39C4C0}">
      <dgm:prSet custT="1"/>
      <dgm:spPr/>
      <dgm:t>
        <a:bodyPr/>
        <a:lstStyle/>
        <a:p>
          <a:pPr rtl="0"/>
          <a:r>
            <a:rPr kumimoji="0" lang="ru-RU" sz="1600" i="0" u="none" strike="noStrike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обсуждения на педагогическом</a:t>
          </a:r>
          <a:r>
            <a:rPr kumimoji="0" lang="ru-RU" sz="1600" i="0" u="none" strike="noStrike" cap="none" spc="0" normalizeH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 совете;</a:t>
          </a:r>
          <a:endParaRPr kumimoji="0" lang="ru-RU" sz="1600" i="0" u="none" strike="noStrike" cap="none" spc="0" normalizeH="0" baseline="0" noProof="0" dirty="0" smtClean="0">
            <a:ln/>
            <a:effectLst/>
            <a:uLnTx/>
            <a:uFillTx/>
            <a:latin typeface="Bookman Old Style" pitchFamily="18" charset="0"/>
            <a:cs typeface="Times New Roman" pitchFamily="18" charset="0"/>
          </a:endParaRPr>
        </a:p>
      </dgm:t>
    </dgm:pt>
    <dgm:pt modelId="{676A9C44-E1D7-467B-A012-ACCF8BD69A9B}" type="parTrans" cxnId="{BF1D54B2-8817-49F0-8C87-07C58851A770}">
      <dgm:prSet/>
      <dgm:spPr/>
      <dgm:t>
        <a:bodyPr/>
        <a:lstStyle/>
        <a:p>
          <a:endParaRPr lang="ru-RU"/>
        </a:p>
      </dgm:t>
    </dgm:pt>
    <dgm:pt modelId="{ECC14A85-7D3B-4FEB-B032-C52848B89291}" type="sibTrans" cxnId="{BF1D54B2-8817-49F0-8C87-07C58851A770}">
      <dgm:prSet/>
      <dgm:spPr/>
      <dgm:t>
        <a:bodyPr/>
        <a:lstStyle/>
        <a:p>
          <a:endParaRPr lang="ru-RU"/>
        </a:p>
      </dgm:t>
    </dgm:pt>
    <dgm:pt modelId="{26F21B1A-2277-4064-A632-3CBEB3801701}">
      <dgm:prSet custT="1"/>
      <dgm:spPr/>
      <dgm:t>
        <a:bodyPr/>
        <a:lstStyle/>
        <a:p>
          <a:pPr rtl="0"/>
          <a:r>
            <a:rPr kumimoji="0" lang="ru-RU" sz="1600" i="0" u="none" strike="noStrike" cap="none" spc="0" normalizeH="0" baseline="0" noProof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размещение</a:t>
          </a:r>
          <a:r>
            <a:rPr kumimoji="0" lang="ru-RU" sz="1600" i="0" u="none" strike="noStrike" cap="none" spc="0" normalizeH="0" noProof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 на </a:t>
          </a:r>
          <a:r>
            <a:rPr kumimoji="0" lang="ru-RU" sz="1600" i="0" u="none" strike="noStrike" cap="none" spc="0" normalizeH="0" baseline="0" noProof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сайте учреждения;</a:t>
          </a:r>
          <a:endParaRPr kumimoji="0" lang="ru-RU" sz="1600" i="0" u="none" strike="noStrike" cap="none" spc="0" normalizeH="0" baseline="0" noProof="0" dirty="0" smtClean="0">
            <a:ln/>
            <a:effectLst/>
            <a:uLnTx/>
            <a:uFillTx/>
            <a:latin typeface="Bookman Old Style" pitchFamily="18" charset="0"/>
            <a:cs typeface="Times New Roman" pitchFamily="18" charset="0"/>
          </a:endParaRPr>
        </a:p>
      </dgm:t>
    </dgm:pt>
    <dgm:pt modelId="{C4E3FC94-8FFD-4611-8A8C-5B3E5EA8DB94}" type="parTrans" cxnId="{1BB9E168-91F7-4F02-8CEB-8DC6C71B62A4}">
      <dgm:prSet/>
      <dgm:spPr/>
      <dgm:t>
        <a:bodyPr/>
        <a:lstStyle/>
        <a:p>
          <a:endParaRPr lang="ru-RU"/>
        </a:p>
      </dgm:t>
    </dgm:pt>
    <dgm:pt modelId="{C1AD9C88-4514-48A1-B922-2B123AEEB989}" type="sibTrans" cxnId="{1BB9E168-91F7-4F02-8CEB-8DC6C71B62A4}">
      <dgm:prSet/>
      <dgm:spPr/>
      <dgm:t>
        <a:bodyPr/>
        <a:lstStyle/>
        <a:p>
          <a:endParaRPr lang="ru-RU"/>
        </a:p>
      </dgm:t>
    </dgm:pt>
    <dgm:pt modelId="{EA990138-A9D1-4C7A-A708-FA13924EB0A9}">
      <dgm:prSet custT="1"/>
      <dgm:spPr/>
      <dgm:t>
        <a:bodyPr/>
        <a:lstStyle/>
        <a:p>
          <a:pPr rtl="0"/>
          <a:r>
            <a:rPr kumimoji="0" lang="ru-RU" sz="1600" i="0" u="none" strike="noStrike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разработка, согласование и утверждение программы мониторинга  качества образовательных услуг педагога в соответствии с профессиональными стандартами;</a:t>
          </a:r>
        </a:p>
      </dgm:t>
    </dgm:pt>
    <dgm:pt modelId="{3A1E812E-DDC1-4DD8-AE14-826BD7CAF8EC}" type="parTrans" cxnId="{3D00950A-7AFF-41FF-B48F-11ABC0625504}">
      <dgm:prSet/>
      <dgm:spPr/>
      <dgm:t>
        <a:bodyPr/>
        <a:lstStyle/>
        <a:p>
          <a:endParaRPr lang="ru-RU"/>
        </a:p>
      </dgm:t>
    </dgm:pt>
    <dgm:pt modelId="{12BD68A9-9B81-4FD3-BEEE-9551F3A65887}" type="sibTrans" cxnId="{3D00950A-7AFF-41FF-B48F-11ABC0625504}">
      <dgm:prSet/>
      <dgm:spPr/>
      <dgm:t>
        <a:bodyPr/>
        <a:lstStyle/>
        <a:p>
          <a:endParaRPr lang="ru-RU"/>
        </a:p>
      </dgm:t>
    </dgm:pt>
    <dgm:pt modelId="{1DE3DBA2-0C21-437C-8958-0FDF37513AAE}">
      <dgm:prSet custT="1"/>
      <dgm:spPr/>
      <dgm:t>
        <a:bodyPr/>
        <a:lstStyle/>
        <a:p>
          <a:pPr rtl="0"/>
          <a:r>
            <a:rPr kumimoji="0" lang="ru-RU" sz="1600" i="0" u="none" strike="noStrike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организация и проведение процедуры самоанализа/самооценки педагогами своей деятельности;</a:t>
          </a:r>
        </a:p>
      </dgm:t>
    </dgm:pt>
    <dgm:pt modelId="{D24F43A0-936C-49A7-BE30-0094D5BCCE71}" type="parTrans" cxnId="{70246887-5DA8-487E-909E-6F2262A4AE24}">
      <dgm:prSet/>
      <dgm:spPr/>
      <dgm:t>
        <a:bodyPr/>
        <a:lstStyle/>
        <a:p>
          <a:endParaRPr lang="ru-RU"/>
        </a:p>
      </dgm:t>
    </dgm:pt>
    <dgm:pt modelId="{D70F7868-7773-4E21-9052-24E485CA4465}" type="sibTrans" cxnId="{70246887-5DA8-487E-909E-6F2262A4AE24}">
      <dgm:prSet/>
      <dgm:spPr/>
      <dgm:t>
        <a:bodyPr/>
        <a:lstStyle/>
        <a:p>
          <a:endParaRPr lang="ru-RU"/>
        </a:p>
      </dgm:t>
    </dgm:pt>
    <dgm:pt modelId="{A63B54DA-0B80-4CE8-ADD6-D424B2E61FCD}">
      <dgm:prSet custT="1"/>
      <dgm:spPr/>
      <dgm:t>
        <a:bodyPr/>
        <a:lstStyle/>
        <a:p>
          <a:r>
            <a:rPr kumimoji="0" lang="ru-RU" sz="1600" i="0" u="none" strike="noStrike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составление индивидуального</a:t>
          </a:r>
          <a:r>
            <a:rPr kumimoji="0" lang="ru-RU" sz="1600" i="0" u="none" strike="noStrike" cap="none" spc="0" normalizeH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 маршрута </a:t>
          </a:r>
          <a:r>
            <a:rPr kumimoji="0" lang="ru-RU" sz="1600" i="0" u="none" strike="noStrike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профессионального развития педагогов на основе самоанализа уровня соответствия компетенций педагога содержанию трудовых функций профессионального стандарта «Педагог дополнительного образования</a:t>
          </a:r>
          <a:endParaRPr lang="ru-RU" sz="1600" dirty="0"/>
        </a:p>
      </dgm:t>
    </dgm:pt>
    <dgm:pt modelId="{75F77BC5-1D9E-455B-9E6D-15907326C5AC}" type="parTrans" cxnId="{00ACBFD5-60A6-419B-9D05-07ABA6450E58}">
      <dgm:prSet/>
      <dgm:spPr/>
      <dgm:t>
        <a:bodyPr/>
        <a:lstStyle/>
        <a:p>
          <a:endParaRPr lang="ru-RU"/>
        </a:p>
      </dgm:t>
    </dgm:pt>
    <dgm:pt modelId="{B6C3360B-C196-44A4-9902-7A5983170737}" type="sibTrans" cxnId="{00ACBFD5-60A6-419B-9D05-07ABA6450E58}">
      <dgm:prSet/>
      <dgm:spPr/>
      <dgm:t>
        <a:bodyPr/>
        <a:lstStyle/>
        <a:p>
          <a:endParaRPr lang="ru-RU"/>
        </a:p>
      </dgm:t>
    </dgm:pt>
    <dgm:pt modelId="{E39717D4-9DEC-4278-8240-966EC9282400}" type="pres">
      <dgm:prSet presAssocID="{43E57036-C85A-4AE3-B8D1-77827E57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22A1B-BAB6-422F-84F2-AF9B8689507A}" type="pres">
      <dgm:prSet presAssocID="{43E57036-C85A-4AE3-B8D1-77827E573A59}" presName="Name1" presStyleCnt="0"/>
      <dgm:spPr/>
      <dgm:t>
        <a:bodyPr/>
        <a:lstStyle/>
        <a:p>
          <a:endParaRPr lang="ru-RU"/>
        </a:p>
      </dgm:t>
    </dgm:pt>
    <dgm:pt modelId="{C619E156-8B45-491B-A1A3-BAF9A3CCBB51}" type="pres">
      <dgm:prSet presAssocID="{43E57036-C85A-4AE3-B8D1-77827E573A59}" presName="cycle" presStyleCnt="0"/>
      <dgm:spPr/>
      <dgm:t>
        <a:bodyPr/>
        <a:lstStyle/>
        <a:p>
          <a:endParaRPr lang="ru-RU"/>
        </a:p>
      </dgm:t>
    </dgm:pt>
    <dgm:pt modelId="{545FC572-BF33-4AD3-9F35-6B6A95C0EE26}" type="pres">
      <dgm:prSet presAssocID="{43E57036-C85A-4AE3-B8D1-77827E573A59}" presName="srcNode" presStyleLbl="node1" presStyleIdx="0" presStyleCnt="6"/>
      <dgm:spPr/>
      <dgm:t>
        <a:bodyPr/>
        <a:lstStyle/>
        <a:p>
          <a:endParaRPr lang="ru-RU"/>
        </a:p>
      </dgm:t>
    </dgm:pt>
    <dgm:pt modelId="{55526B81-E366-4345-BFB3-8F624EDAA6B5}" type="pres">
      <dgm:prSet presAssocID="{43E57036-C85A-4AE3-B8D1-77827E573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93A80EED-6F75-40FD-8ED2-4285D18279E0}" type="pres">
      <dgm:prSet presAssocID="{43E57036-C85A-4AE3-B8D1-77827E573A59}" presName="extraNode" presStyleLbl="node1" presStyleIdx="0" presStyleCnt="6"/>
      <dgm:spPr/>
      <dgm:t>
        <a:bodyPr/>
        <a:lstStyle/>
        <a:p>
          <a:endParaRPr lang="ru-RU"/>
        </a:p>
      </dgm:t>
    </dgm:pt>
    <dgm:pt modelId="{E5730CE8-C91C-4144-A3F7-C3FF5E3FDCA6}" type="pres">
      <dgm:prSet presAssocID="{43E57036-C85A-4AE3-B8D1-77827E573A59}" presName="dstNode" presStyleLbl="node1" presStyleIdx="0" presStyleCnt="6"/>
      <dgm:spPr/>
      <dgm:t>
        <a:bodyPr/>
        <a:lstStyle/>
        <a:p>
          <a:endParaRPr lang="ru-RU"/>
        </a:p>
      </dgm:t>
    </dgm:pt>
    <dgm:pt modelId="{80A0B30F-7287-44B8-B9E3-0E5E90B32652}" type="pres">
      <dgm:prSet presAssocID="{D37CF347-8155-48C7-BDDC-08EA15610407}" presName="text_1" presStyleLbl="node1" presStyleIdx="0" presStyleCnt="6" custScaleX="91431" custScaleY="171386" custLinFactY="38758" custLinFactNeighborX="34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DAD93-073A-4F68-A092-733AC731B039}" type="pres">
      <dgm:prSet presAssocID="{D37CF347-8155-48C7-BDDC-08EA15610407}" presName="accent_1" presStyleCnt="0"/>
      <dgm:spPr/>
      <dgm:t>
        <a:bodyPr/>
        <a:lstStyle/>
        <a:p>
          <a:endParaRPr lang="ru-RU"/>
        </a:p>
      </dgm:t>
    </dgm:pt>
    <dgm:pt modelId="{E5BEBA13-C758-41FB-AFB9-1ADD6EF527E6}" type="pres">
      <dgm:prSet presAssocID="{D37CF347-8155-48C7-BDDC-08EA15610407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44D731-866C-4848-BDB2-D727F0EEC02F}" type="pres">
      <dgm:prSet presAssocID="{DB788B52-B8E2-4155-96D0-0A828F39C4C0}" presName="text_2" presStyleLbl="node1" presStyleIdx="1" presStyleCnt="6" custScaleX="94038" custLinFactY="49141" custLinFactNeighborX="46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6B85C-08A3-4411-A792-F09C0154315A}" type="pres">
      <dgm:prSet presAssocID="{DB788B52-B8E2-4155-96D0-0A828F39C4C0}" presName="accent_2" presStyleCnt="0"/>
      <dgm:spPr/>
      <dgm:t>
        <a:bodyPr/>
        <a:lstStyle/>
        <a:p>
          <a:endParaRPr lang="ru-RU"/>
        </a:p>
      </dgm:t>
    </dgm:pt>
    <dgm:pt modelId="{7544F67E-D952-4734-B90F-68D0AB629D2D}" type="pres">
      <dgm:prSet presAssocID="{DB788B52-B8E2-4155-96D0-0A828F39C4C0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663715-B880-42C3-B0FA-A32DC24DC235}" type="pres">
      <dgm:prSet presAssocID="{26F21B1A-2277-4064-A632-3CBEB3801701}" presName="text_3" presStyleLbl="node1" presStyleIdx="2" presStyleCnt="6" custScaleX="93957" custLinFactY="-100000" custLinFactNeighborX="-8999" custLinFactNeighborY="-196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2BFB7-CC43-4098-8A76-82910C0D329F}" type="pres">
      <dgm:prSet presAssocID="{26F21B1A-2277-4064-A632-3CBEB3801701}" presName="accent_3" presStyleCnt="0"/>
      <dgm:spPr/>
      <dgm:t>
        <a:bodyPr/>
        <a:lstStyle/>
        <a:p>
          <a:endParaRPr lang="ru-RU"/>
        </a:p>
      </dgm:t>
    </dgm:pt>
    <dgm:pt modelId="{30422FEB-B84A-4635-9F22-127865E419BC}" type="pres">
      <dgm:prSet presAssocID="{26F21B1A-2277-4064-A632-3CBEB3801701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BE78E4-3064-4A53-870F-6038EBEC50DF}" type="pres">
      <dgm:prSet presAssocID="{EA990138-A9D1-4C7A-A708-FA13924EB0A9}" presName="text_4" presStyleLbl="node1" presStyleIdx="3" presStyleCnt="6" custScaleX="92016" custScaleY="160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6EC50-1C35-4657-8DAF-24D35B1B2869}" type="pres">
      <dgm:prSet presAssocID="{EA990138-A9D1-4C7A-A708-FA13924EB0A9}" presName="accent_4" presStyleCnt="0"/>
      <dgm:spPr/>
      <dgm:t>
        <a:bodyPr/>
        <a:lstStyle/>
        <a:p>
          <a:endParaRPr lang="ru-RU"/>
        </a:p>
      </dgm:t>
    </dgm:pt>
    <dgm:pt modelId="{AFBB3103-BD66-455A-9496-C7D6B28FE667}" type="pres">
      <dgm:prSet presAssocID="{EA990138-A9D1-4C7A-A708-FA13924EB0A9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580374-7F3E-40B4-A093-8FD9CEF50E94}" type="pres">
      <dgm:prSet presAssocID="{1DE3DBA2-0C21-437C-8958-0FDF37513AAE}" presName="text_5" presStyleLbl="node1" presStyleIdx="4" presStyleCnt="6" custScaleX="92153" custScaleY="140544" custLinFactNeighborX="348" custLinFactNeighborY="-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53C61-EF09-41C5-A796-ED5ACA7DADAB}" type="pres">
      <dgm:prSet presAssocID="{1DE3DBA2-0C21-437C-8958-0FDF37513AAE}" presName="accent_5" presStyleCnt="0"/>
      <dgm:spPr/>
      <dgm:t>
        <a:bodyPr/>
        <a:lstStyle/>
        <a:p>
          <a:endParaRPr lang="ru-RU"/>
        </a:p>
      </dgm:t>
    </dgm:pt>
    <dgm:pt modelId="{59575FE8-8A7C-4CB3-8267-D22AA16CC8D2}" type="pres">
      <dgm:prSet presAssocID="{1DE3DBA2-0C21-437C-8958-0FDF37513AAE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DBF1C4-178D-4841-B98A-49AABA9AFE6C}" type="pres">
      <dgm:prSet presAssocID="{A63B54DA-0B80-4CE8-ADD6-D424B2E61FCD}" presName="text_6" presStyleLbl="node1" presStyleIdx="5" presStyleCnt="6" custScaleX="93459" custScaleY="174015" custLinFactNeighborX="127" custLinFactNeighborY="3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1A5F4-6170-4E39-BF42-C06244CB12C0}" type="pres">
      <dgm:prSet presAssocID="{A63B54DA-0B80-4CE8-ADD6-D424B2E61FCD}" presName="accent_6" presStyleCnt="0"/>
      <dgm:spPr/>
      <dgm:t>
        <a:bodyPr/>
        <a:lstStyle/>
        <a:p>
          <a:endParaRPr lang="ru-RU"/>
        </a:p>
      </dgm:t>
    </dgm:pt>
    <dgm:pt modelId="{3D3D33C1-C60E-4343-A465-65B88AC76720}" type="pres">
      <dgm:prSet presAssocID="{A63B54DA-0B80-4CE8-ADD6-D424B2E61FCD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C3E7A2A-60F1-4D18-A5F8-4D8ED8D4DE75}" type="presOf" srcId="{43E57036-C85A-4AE3-B8D1-77827E573A59}" destId="{E39717D4-9DEC-4278-8240-966EC9282400}" srcOrd="0" destOrd="0" presId="urn:microsoft.com/office/officeart/2008/layout/VerticalCurvedList"/>
    <dgm:cxn modelId="{BF1D54B2-8817-49F0-8C87-07C58851A770}" srcId="{43E57036-C85A-4AE3-B8D1-77827E573A59}" destId="{DB788B52-B8E2-4155-96D0-0A828F39C4C0}" srcOrd="1" destOrd="0" parTransId="{676A9C44-E1D7-467B-A012-ACCF8BD69A9B}" sibTransId="{ECC14A85-7D3B-4FEB-B032-C52848B89291}"/>
    <dgm:cxn modelId="{743C38F1-D2C4-4EFD-A1CD-19F426E74F57}" type="presOf" srcId="{EA990138-A9D1-4C7A-A708-FA13924EB0A9}" destId="{C8BE78E4-3064-4A53-870F-6038EBEC50DF}" srcOrd="0" destOrd="0" presId="urn:microsoft.com/office/officeart/2008/layout/VerticalCurvedList"/>
    <dgm:cxn modelId="{70246887-5DA8-487E-909E-6F2262A4AE24}" srcId="{43E57036-C85A-4AE3-B8D1-77827E573A59}" destId="{1DE3DBA2-0C21-437C-8958-0FDF37513AAE}" srcOrd="4" destOrd="0" parTransId="{D24F43A0-936C-49A7-BE30-0094D5BCCE71}" sibTransId="{D70F7868-7773-4E21-9052-24E485CA4465}"/>
    <dgm:cxn modelId="{1BB9E168-91F7-4F02-8CEB-8DC6C71B62A4}" srcId="{43E57036-C85A-4AE3-B8D1-77827E573A59}" destId="{26F21B1A-2277-4064-A632-3CBEB3801701}" srcOrd="2" destOrd="0" parTransId="{C4E3FC94-8FFD-4611-8A8C-5B3E5EA8DB94}" sibTransId="{C1AD9C88-4514-48A1-B922-2B123AEEB989}"/>
    <dgm:cxn modelId="{00ACBFD5-60A6-419B-9D05-07ABA6450E58}" srcId="{43E57036-C85A-4AE3-B8D1-77827E573A59}" destId="{A63B54DA-0B80-4CE8-ADD6-D424B2E61FCD}" srcOrd="5" destOrd="0" parTransId="{75F77BC5-1D9E-455B-9E6D-15907326C5AC}" sibTransId="{B6C3360B-C196-44A4-9902-7A5983170737}"/>
    <dgm:cxn modelId="{D53DAF6F-6C73-4EE4-AAA2-9F2FFDBBEB66}" type="presOf" srcId="{1DE3DBA2-0C21-437C-8958-0FDF37513AAE}" destId="{D0580374-7F3E-40B4-A093-8FD9CEF50E94}" srcOrd="0" destOrd="0" presId="urn:microsoft.com/office/officeart/2008/layout/VerticalCurvedList"/>
    <dgm:cxn modelId="{531E1A13-FAE2-40EF-9F03-C36991490BBD}" srcId="{43E57036-C85A-4AE3-B8D1-77827E573A59}" destId="{D37CF347-8155-48C7-BDDC-08EA15610407}" srcOrd="0" destOrd="0" parTransId="{392290F4-3234-4051-822F-DECDB81FD1E4}" sibTransId="{B1377F48-644A-4056-AEC1-69A3ADB6A88B}"/>
    <dgm:cxn modelId="{3D00950A-7AFF-41FF-B48F-11ABC0625504}" srcId="{43E57036-C85A-4AE3-B8D1-77827E573A59}" destId="{EA990138-A9D1-4C7A-A708-FA13924EB0A9}" srcOrd="3" destOrd="0" parTransId="{3A1E812E-DDC1-4DD8-AE14-826BD7CAF8EC}" sibTransId="{12BD68A9-9B81-4FD3-BEEE-9551F3A65887}"/>
    <dgm:cxn modelId="{DC012EA5-B79D-48BB-AF48-72DA2F6B6D8D}" type="presOf" srcId="{B1377F48-644A-4056-AEC1-69A3ADB6A88B}" destId="{55526B81-E366-4345-BFB3-8F624EDAA6B5}" srcOrd="0" destOrd="0" presId="urn:microsoft.com/office/officeart/2008/layout/VerticalCurvedList"/>
    <dgm:cxn modelId="{DA340C99-402E-4B0D-8D5F-88E3EDD937A8}" type="presOf" srcId="{DB788B52-B8E2-4155-96D0-0A828F39C4C0}" destId="{3444D731-866C-4848-BDB2-D727F0EEC02F}" srcOrd="0" destOrd="0" presId="urn:microsoft.com/office/officeart/2008/layout/VerticalCurvedList"/>
    <dgm:cxn modelId="{3E765057-29EF-44DC-B23F-FF29CC1F312A}" type="presOf" srcId="{A63B54DA-0B80-4CE8-ADD6-D424B2E61FCD}" destId="{2BDBF1C4-178D-4841-B98A-49AABA9AFE6C}" srcOrd="0" destOrd="0" presId="urn:microsoft.com/office/officeart/2008/layout/VerticalCurvedList"/>
    <dgm:cxn modelId="{FCC709EC-6660-4ED6-A2AC-0468159117FE}" type="presOf" srcId="{26F21B1A-2277-4064-A632-3CBEB3801701}" destId="{D1663715-B880-42C3-B0FA-A32DC24DC235}" srcOrd="0" destOrd="0" presId="urn:microsoft.com/office/officeart/2008/layout/VerticalCurvedList"/>
    <dgm:cxn modelId="{A88F602C-46E3-4FAE-9A41-093B17455994}" type="presOf" srcId="{D37CF347-8155-48C7-BDDC-08EA15610407}" destId="{80A0B30F-7287-44B8-B9E3-0E5E90B32652}" srcOrd="0" destOrd="0" presId="urn:microsoft.com/office/officeart/2008/layout/VerticalCurvedList"/>
    <dgm:cxn modelId="{8E3B5FFA-5264-4C65-99AC-2B6911027BDE}" type="presParOf" srcId="{E39717D4-9DEC-4278-8240-966EC9282400}" destId="{06422A1B-BAB6-422F-84F2-AF9B8689507A}" srcOrd="0" destOrd="0" presId="urn:microsoft.com/office/officeart/2008/layout/VerticalCurvedList"/>
    <dgm:cxn modelId="{A961FE67-8F5F-4758-BD62-5C369A6836CF}" type="presParOf" srcId="{06422A1B-BAB6-422F-84F2-AF9B8689507A}" destId="{C619E156-8B45-491B-A1A3-BAF9A3CCBB51}" srcOrd="0" destOrd="0" presId="urn:microsoft.com/office/officeart/2008/layout/VerticalCurvedList"/>
    <dgm:cxn modelId="{BCA9C114-A8B8-4C1D-B7BB-40F88383AB6D}" type="presParOf" srcId="{C619E156-8B45-491B-A1A3-BAF9A3CCBB51}" destId="{545FC572-BF33-4AD3-9F35-6B6A95C0EE26}" srcOrd="0" destOrd="0" presId="urn:microsoft.com/office/officeart/2008/layout/VerticalCurvedList"/>
    <dgm:cxn modelId="{D30D4A51-6610-4341-ABAA-7B8ECE9568B3}" type="presParOf" srcId="{C619E156-8B45-491B-A1A3-BAF9A3CCBB51}" destId="{55526B81-E366-4345-BFB3-8F624EDAA6B5}" srcOrd="1" destOrd="0" presId="urn:microsoft.com/office/officeart/2008/layout/VerticalCurvedList"/>
    <dgm:cxn modelId="{44B03628-624C-4CD9-BE17-F08AF1B6C094}" type="presParOf" srcId="{C619E156-8B45-491B-A1A3-BAF9A3CCBB51}" destId="{93A80EED-6F75-40FD-8ED2-4285D18279E0}" srcOrd="2" destOrd="0" presId="urn:microsoft.com/office/officeart/2008/layout/VerticalCurvedList"/>
    <dgm:cxn modelId="{5F76054B-24FC-466B-BD35-AFBF98114F6C}" type="presParOf" srcId="{C619E156-8B45-491B-A1A3-BAF9A3CCBB51}" destId="{E5730CE8-C91C-4144-A3F7-C3FF5E3FDCA6}" srcOrd="3" destOrd="0" presId="urn:microsoft.com/office/officeart/2008/layout/VerticalCurvedList"/>
    <dgm:cxn modelId="{AB2889FC-40C8-4913-8093-8653052C2619}" type="presParOf" srcId="{06422A1B-BAB6-422F-84F2-AF9B8689507A}" destId="{80A0B30F-7287-44B8-B9E3-0E5E90B32652}" srcOrd="1" destOrd="0" presId="urn:microsoft.com/office/officeart/2008/layout/VerticalCurvedList"/>
    <dgm:cxn modelId="{6D835D9A-600E-468F-BCDD-FEA47E2FFB72}" type="presParOf" srcId="{06422A1B-BAB6-422F-84F2-AF9B8689507A}" destId="{75DDAD93-073A-4F68-A092-733AC731B039}" srcOrd="2" destOrd="0" presId="urn:microsoft.com/office/officeart/2008/layout/VerticalCurvedList"/>
    <dgm:cxn modelId="{F0B94EBD-A080-413B-A309-5FA1A37BE031}" type="presParOf" srcId="{75DDAD93-073A-4F68-A092-733AC731B039}" destId="{E5BEBA13-C758-41FB-AFB9-1ADD6EF527E6}" srcOrd="0" destOrd="0" presId="urn:microsoft.com/office/officeart/2008/layout/VerticalCurvedList"/>
    <dgm:cxn modelId="{6702573E-65D5-4367-90D6-56D017F28CEF}" type="presParOf" srcId="{06422A1B-BAB6-422F-84F2-AF9B8689507A}" destId="{3444D731-866C-4848-BDB2-D727F0EEC02F}" srcOrd="3" destOrd="0" presId="urn:microsoft.com/office/officeart/2008/layout/VerticalCurvedList"/>
    <dgm:cxn modelId="{CF5A4BCF-123C-4677-BE11-6842E5989D57}" type="presParOf" srcId="{06422A1B-BAB6-422F-84F2-AF9B8689507A}" destId="{0BB6B85C-08A3-4411-A792-F09C0154315A}" srcOrd="4" destOrd="0" presId="urn:microsoft.com/office/officeart/2008/layout/VerticalCurvedList"/>
    <dgm:cxn modelId="{FC8D9C68-1935-4FD2-A5B9-DD417D08E6E4}" type="presParOf" srcId="{0BB6B85C-08A3-4411-A792-F09C0154315A}" destId="{7544F67E-D952-4734-B90F-68D0AB629D2D}" srcOrd="0" destOrd="0" presId="urn:microsoft.com/office/officeart/2008/layout/VerticalCurvedList"/>
    <dgm:cxn modelId="{1454AB45-BC51-483D-B4CF-D43E2E738003}" type="presParOf" srcId="{06422A1B-BAB6-422F-84F2-AF9B8689507A}" destId="{D1663715-B880-42C3-B0FA-A32DC24DC235}" srcOrd="5" destOrd="0" presId="urn:microsoft.com/office/officeart/2008/layout/VerticalCurvedList"/>
    <dgm:cxn modelId="{648501DD-8A82-481F-A9F4-4722C908EF3F}" type="presParOf" srcId="{06422A1B-BAB6-422F-84F2-AF9B8689507A}" destId="{7B52BFB7-CC43-4098-8A76-82910C0D329F}" srcOrd="6" destOrd="0" presId="urn:microsoft.com/office/officeart/2008/layout/VerticalCurvedList"/>
    <dgm:cxn modelId="{0016E2BD-A6A6-41A9-8F4B-4C2B05597EE5}" type="presParOf" srcId="{7B52BFB7-CC43-4098-8A76-82910C0D329F}" destId="{30422FEB-B84A-4635-9F22-127865E419BC}" srcOrd="0" destOrd="0" presId="urn:microsoft.com/office/officeart/2008/layout/VerticalCurvedList"/>
    <dgm:cxn modelId="{40CA3B31-946F-42A0-AFD2-7362A4E07AC2}" type="presParOf" srcId="{06422A1B-BAB6-422F-84F2-AF9B8689507A}" destId="{C8BE78E4-3064-4A53-870F-6038EBEC50DF}" srcOrd="7" destOrd="0" presId="urn:microsoft.com/office/officeart/2008/layout/VerticalCurvedList"/>
    <dgm:cxn modelId="{BB5814D2-D045-4910-B4A3-27940DDC1FC2}" type="presParOf" srcId="{06422A1B-BAB6-422F-84F2-AF9B8689507A}" destId="{BAF6EC50-1C35-4657-8DAF-24D35B1B2869}" srcOrd="8" destOrd="0" presId="urn:microsoft.com/office/officeart/2008/layout/VerticalCurvedList"/>
    <dgm:cxn modelId="{238DF79B-16B7-472B-BE45-81F7FA45001F}" type="presParOf" srcId="{BAF6EC50-1C35-4657-8DAF-24D35B1B2869}" destId="{AFBB3103-BD66-455A-9496-C7D6B28FE667}" srcOrd="0" destOrd="0" presId="urn:microsoft.com/office/officeart/2008/layout/VerticalCurvedList"/>
    <dgm:cxn modelId="{ACE0EFDB-7830-4DC6-BE0E-62C6B872772B}" type="presParOf" srcId="{06422A1B-BAB6-422F-84F2-AF9B8689507A}" destId="{D0580374-7F3E-40B4-A093-8FD9CEF50E94}" srcOrd="9" destOrd="0" presId="urn:microsoft.com/office/officeart/2008/layout/VerticalCurvedList"/>
    <dgm:cxn modelId="{45105C89-6703-46FE-BCEC-9315DB2E6997}" type="presParOf" srcId="{06422A1B-BAB6-422F-84F2-AF9B8689507A}" destId="{0C153C61-EF09-41C5-A796-ED5ACA7DADAB}" srcOrd="10" destOrd="0" presId="urn:microsoft.com/office/officeart/2008/layout/VerticalCurvedList"/>
    <dgm:cxn modelId="{9B33C53D-EE2C-4320-8702-28AEC60F3BF5}" type="presParOf" srcId="{0C153C61-EF09-41C5-A796-ED5ACA7DADAB}" destId="{59575FE8-8A7C-4CB3-8267-D22AA16CC8D2}" srcOrd="0" destOrd="0" presId="urn:microsoft.com/office/officeart/2008/layout/VerticalCurvedList"/>
    <dgm:cxn modelId="{F4876FEF-3263-4FFF-9C74-35EB4CA7B10E}" type="presParOf" srcId="{06422A1B-BAB6-422F-84F2-AF9B8689507A}" destId="{2BDBF1C4-178D-4841-B98A-49AABA9AFE6C}" srcOrd="11" destOrd="0" presId="urn:microsoft.com/office/officeart/2008/layout/VerticalCurvedList"/>
    <dgm:cxn modelId="{A4FA3CE0-B09C-4D73-B5E3-3218974C871D}" type="presParOf" srcId="{06422A1B-BAB6-422F-84F2-AF9B8689507A}" destId="{45A1A5F4-6170-4E39-BF42-C06244CB12C0}" srcOrd="12" destOrd="0" presId="urn:microsoft.com/office/officeart/2008/layout/VerticalCurvedList"/>
    <dgm:cxn modelId="{77A5368B-1829-4667-9F4F-3AE61C1F8FF7}" type="presParOf" srcId="{45A1A5F4-6170-4E39-BF42-C06244CB12C0}" destId="{3D3D33C1-C60E-4343-A465-65B88AC767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702BF-B18C-4880-96C4-716A3CFD15C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4AE822-6C7B-4CC3-8305-913724513E61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effectLst/>
              <a:latin typeface="Bookman Old Style" pitchFamily="18" charset="0"/>
            </a:rPr>
            <a:t>Лишенные права заниматься педагогической деятельностью</a:t>
          </a:r>
          <a:endParaRPr lang="ru-RU" b="0" dirty="0">
            <a:solidFill>
              <a:schemeClr val="tx1"/>
            </a:solidFill>
            <a:effectLst/>
            <a:latin typeface="Bookman Old Style" pitchFamily="18" charset="0"/>
          </a:endParaRPr>
        </a:p>
      </dgm:t>
    </dgm:pt>
    <dgm:pt modelId="{87A75FED-1D71-44BE-95F0-254913E01C7D}" type="parTrans" cxnId="{8BC6F738-A478-4088-B150-308637ED3D09}">
      <dgm:prSet/>
      <dgm:spPr/>
      <dgm:t>
        <a:bodyPr/>
        <a:lstStyle/>
        <a:p>
          <a:endParaRPr lang="ru-RU" b="0">
            <a:solidFill>
              <a:schemeClr val="tx1"/>
            </a:solidFill>
            <a:effectLst/>
          </a:endParaRPr>
        </a:p>
      </dgm:t>
    </dgm:pt>
    <dgm:pt modelId="{D2B3C731-54EA-4894-BF00-651719B65B93}" type="sibTrans" cxnId="{8BC6F738-A478-4088-B150-308637ED3D09}">
      <dgm:prSet/>
      <dgm:spPr/>
      <dgm:t>
        <a:bodyPr/>
        <a:lstStyle/>
        <a:p>
          <a:endParaRPr lang="ru-RU" b="0" dirty="0">
            <a:solidFill>
              <a:schemeClr val="tx1"/>
            </a:solidFill>
            <a:effectLst/>
          </a:endParaRPr>
        </a:p>
      </dgm:t>
    </dgm:pt>
    <dgm:pt modelId="{47E8F419-BA3C-4E2A-B0CB-562DD01EBF13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effectLst/>
              <a:latin typeface="Bookman Old Style" pitchFamily="18" charset="0"/>
            </a:rPr>
            <a:t>Имеющие или имевшие судимость</a:t>
          </a:r>
          <a:endParaRPr lang="ru-RU" b="0" dirty="0">
            <a:solidFill>
              <a:schemeClr val="tx1"/>
            </a:solidFill>
            <a:effectLst/>
            <a:latin typeface="Bookman Old Style" pitchFamily="18" charset="0"/>
          </a:endParaRPr>
        </a:p>
      </dgm:t>
    </dgm:pt>
    <dgm:pt modelId="{DE8172F0-DA4E-48D8-BCC4-8C214307880D}" type="parTrans" cxnId="{9A8C9F1F-377F-4105-AFF7-BED3B5E16293}">
      <dgm:prSet/>
      <dgm:spPr/>
      <dgm:t>
        <a:bodyPr/>
        <a:lstStyle/>
        <a:p>
          <a:endParaRPr lang="ru-RU" b="0">
            <a:solidFill>
              <a:schemeClr val="tx1"/>
            </a:solidFill>
            <a:effectLst/>
          </a:endParaRPr>
        </a:p>
      </dgm:t>
    </dgm:pt>
    <dgm:pt modelId="{0B5FF0CE-651E-4686-AF44-5FC3BBACD83F}" type="sibTrans" cxnId="{9A8C9F1F-377F-4105-AFF7-BED3B5E16293}">
      <dgm:prSet/>
      <dgm:spPr/>
      <dgm:t>
        <a:bodyPr/>
        <a:lstStyle/>
        <a:p>
          <a:endParaRPr lang="ru-RU" b="0">
            <a:solidFill>
              <a:schemeClr val="tx1"/>
            </a:solidFill>
            <a:effectLst/>
          </a:endParaRPr>
        </a:p>
      </dgm:t>
    </dgm:pt>
    <dgm:pt modelId="{9241FAC5-1A88-460C-93C2-B853BC95DE50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effectLst/>
              <a:latin typeface="Bookman Old Style" pitchFamily="18" charset="0"/>
            </a:rPr>
            <a:t>Признанные недееспособными</a:t>
          </a:r>
          <a:endParaRPr lang="ru-RU" b="0" dirty="0">
            <a:solidFill>
              <a:schemeClr val="tx1"/>
            </a:solidFill>
            <a:effectLst/>
            <a:latin typeface="Bookman Old Style" pitchFamily="18" charset="0"/>
          </a:endParaRPr>
        </a:p>
      </dgm:t>
    </dgm:pt>
    <dgm:pt modelId="{3A36F14E-AEAE-478B-BA04-362BFF5D67BB}" type="parTrans" cxnId="{1DE01AA7-7ECF-467B-BE91-6B6FE9F63097}">
      <dgm:prSet/>
      <dgm:spPr/>
      <dgm:t>
        <a:bodyPr/>
        <a:lstStyle/>
        <a:p>
          <a:endParaRPr lang="ru-RU" b="0">
            <a:solidFill>
              <a:schemeClr val="tx1"/>
            </a:solidFill>
            <a:effectLst/>
          </a:endParaRPr>
        </a:p>
      </dgm:t>
    </dgm:pt>
    <dgm:pt modelId="{436BBF35-9945-463B-A481-C14DAE2D5980}" type="sibTrans" cxnId="{1DE01AA7-7ECF-467B-BE91-6B6FE9F63097}">
      <dgm:prSet/>
      <dgm:spPr/>
      <dgm:t>
        <a:bodyPr/>
        <a:lstStyle/>
        <a:p>
          <a:endParaRPr lang="ru-RU" b="0">
            <a:solidFill>
              <a:schemeClr val="tx1"/>
            </a:solidFill>
            <a:effectLst/>
          </a:endParaRPr>
        </a:p>
      </dgm:t>
    </dgm:pt>
    <dgm:pt modelId="{DEBE2BF9-D142-4059-B3BD-C5D8087BA513}">
      <dgm:prSet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effectLst/>
              <a:latin typeface="Bookman Old Style" pitchFamily="18" charset="0"/>
            </a:rPr>
            <a:t>Имеющие заболевания</a:t>
          </a:r>
          <a:endParaRPr lang="ru-RU" b="0" dirty="0">
            <a:solidFill>
              <a:schemeClr val="tx1"/>
            </a:solidFill>
            <a:effectLst/>
            <a:latin typeface="Bookman Old Style" pitchFamily="18" charset="0"/>
          </a:endParaRPr>
        </a:p>
      </dgm:t>
    </dgm:pt>
    <dgm:pt modelId="{5BF345DD-EF64-41BF-ADD2-43152DC5348F}" type="parTrans" cxnId="{524F5DF3-D6CA-4905-91F5-377E13A4131D}">
      <dgm:prSet/>
      <dgm:spPr/>
      <dgm:t>
        <a:bodyPr/>
        <a:lstStyle/>
        <a:p>
          <a:endParaRPr lang="ru-RU" b="0">
            <a:solidFill>
              <a:schemeClr val="tx1"/>
            </a:solidFill>
            <a:effectLst/>
          </a:endParaRPr>
        </a:p>
      </dgm:t>
    </dgm:pt>
    <dgm:pt modelId="{CBE17A55-7D09-47B2-97E6-67234ACB03F7}" type="sibTrans" cxnId="{524F5DF3-D6CA-4905-91F5-377E13A4131D}">
      <dgm:prSet/>
      <dgm:spPr/>
      <dgm:t>
        <a:bodyPr/>
        <a:lstStyle/>
        <a:p>
          <a:endParaRPr lang="ru-RU" b="0">
            <a:solidFill>
              <a:schemeClr val="tx1"/>
            </a:solidFill>
            <a:effectLst/>
          </a:endParaRPr>
        </a:p>
      </dgm:t>
    </dgm:pt>
    <dgm:pt modelId="{B7A74A34-0125-4C83-B4B7-3A8F0540936F}" type="pres">
      <dgm:prSet presAssocID="{7CF702BF-B18C-4880-96C4-716A3CFD15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3A2EC1-0E00-4183-B40E-7C35C0BB55FD}" type="pres">
      <dgm:prSet presAssocID="{7CF702BF-B18C-4880-96C4-716A3CFD15C5}" presName="Name1" presStyleCnt="0"/>
      <dgm:spPr/>
      <dgm:t>
        <a:bodyPr/>
        <a:lstStyle/>
        <a:p>
          <a:endParaRPr lang="ru-RU"/>
        </a:p>
      </dgm:t>
    </dgm:pt>
    <dgm:pt modelId="{A4820FC9-9958-4D5B-97C6-04396EC52D0F}" type="pres">
      <dgm:prSet presAssocID="{7CF702BF-B18C-4880-96C4-716A3CFD15C5}" presName="cycle" presStyleCnt="0"/>
      <dgm:spPr/>
      <dgm:t>
        <a:bodyPr/>
        <a:lstStyle/>
        <a:p>
          <a:endParaRPr lang="ru-RU"/>
        </a:p>
      </dgm:t>
    </dgm:pt>
    <dgm:pt modelId="{2BF95EAD-22B7-4E55-B390-13EB6C7E4CE7}" type="pres">
      <dgm:prSet presAssocID="{7CF702BF-B18C-4880-96C4-716A3CFD15C5}" presName="srcNode" presStyleLbl="node1" presStyleIdx="0" presStyleCnt="4"/>
      <dgm:spPr/>
      <dgm:t>
        <a:bodyPr/>
        <a:lstStyle/>
        <a:p>
          <a:endParaRPr lang="ru-RU"/>
        </a:p>
      </dgm:t>
    </dgm:pt>
    <dgm:pt modelId="{19D89175-4042-4A9D-8BD7-4868AA956A46}" type="pres">
      <dgm:prSet presAssocID="{7CF702BF-B18C-4880-96C4-716A3CFD15C5}" presName="conn" presStyleLbl="parChTrans1D2" presStyleIdx="0" presStyleCnt="1"/>
      <dgm:spPr/>
      <dgm:t>
        <a:bodyPr/>
        <a:lstStyle/>
        <a:p>
          <a:endParaRPr lang="ru-RU"/>
        </a:p>
      </dgm:t>
    </dgm:pt>
    <dgm:pt modelId="{00AE8236-2F67-49A1-B2D5-7930EB8AD5E4}" type="pres">
      <dgm:prSet presAssocID="{7CF702BF-B18C-4880-96C4-716A3CFD15C5}" presName="extraNode" presStyleLbl="node1" presStyleIdx="0" presStyleCnt="4"/>
      <dgm:spPr/>
      <dgm:t>
        <a:bodyPr/>
        <a:lstStyle/>
        <a:p>
          <a:endParaRPr lang="ru-RU"/>
        </a:p>
      </dgm:t>
    </dgm:pt>
    <dgm:pt modelId="{ED938A16-B3CF-4EF3-B5C6-C4F166BADBEC}" type="pres">
      <dgm:prSet presAssocID="{7CF702BF-B18C-4880-96C4-716A3CFD15C5}" presName="dstNode" presStyleLbl="node1" presStyleIdx="0" presStyleCnt="4"/>
      <dgm:spPr/>
      <dgm:t>
        <a:bodyPr/>
        <a:lstStyle/>
        <a:p>
          <a:endParaRPr lang="ru-RU"/>
        </a:p>
      </dgm:t>
    </dgm:pt>
    <dgm:pt modelId="{5FBD382D-EED9-4C55-A93D-93945563251F}" type="pres">
      <dgm:prSet presAssocID="{A44AE822-6C7B-4CC3-8305-913724513E61}" presName="text_1" presStyleLbl="node1" presStyleIdx="0" presStyleCnt="4" custLinFactNeighborX="980" custLinFactNeighborY="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EB5B8-8496-4BD8-B0BA-7EAB6365FCEC}" type="pres">
      <dgm:prSet presAssocID="{A44AE822-6C7B-4CC3-8305-913724513E61}" presName="accent_1" presStyleCnt="0"/>
      <dgm:spPr/>
      <dgm:t>
        <a:bodyPr/>
        <a:lstStyle/>
        <a:p>
          <a:endParaRPr lang="ru-RU"/>
        </a:p>
      </dgm:t>
    </dgm:pt>
    <dgm:pt modelId="{B6BBC715-2478-4DF8-BA6E-A5B60F683AD1}" type="pres">
      <dgm:prSet presAssocID="{A44AE822-6C7B-4CC3-8305-913724513E6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AD6007-B76F-4DDD-A8E9-79264E989FDB}" type="pres">
      <dgm:prSet presAssocID="{47E8F419-BA3C-4E2A-B0CB-562DD01EBF13}" presName="text_2" presStyleLbl="node1" presStyleIdx="1" presStyleCnt="4" custLinFactNeighborX="13704" custLinFactNeighborY="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EAE26-D9D7-4DAA-B814-5978626B46FE}" type="pres">
      <dgm:prSet presAssocID="{47E8F419-BA3C-4E2A-B0CB-562DD01EBF13}" presName="accent_2" presStyleCnt="0"/>
      <dgm:spPr/>
      <dgm:t>
        <a:bodyPr/>
        <a:lstStyle/>
        <a:p>
          <a:endParaRPr lang="ru-RU"/>
        </a:p>
      </dgm:t>
    </dgm:pt>
    <dgm:pt modelId="{82B69A2B-FF90-4A03-AE33-1986D7B940CF}" type="pres">
      <dgm:prSet presAssocID="{47E8F419-BA3C-4E2A-B0CB-562DD01EBF13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3A86B9-285D-4E98-B993-9BA0DC0B0D6A}" type="pres">
      <dgm:prSet presAssocID="{9241FAC5-1A88-460C-93C2-B853BC95DE50}" presName="text_3" presStyleLbl="node1" presStyleIdx="2" presStyleCnt="4" custLinFactNeighborX="6353" custLinFactNeighborY="-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CDC2B-59C4-46A7-9587-3DCE97DD3554}" type="pres">
      <dgm:prSet presAssocID="{9241FAC5-1A88-460C-93C2-B853BC95DE50}" presName="accent_3" presStyleCnt="0"/>
      <dgm:spPr/>
      <dgm:t>
        <a:bodyPr/>
        <a:lstStyle/>
        <a:p>
          <a:endParaRPr lang="ru-RU"/>
        </a:p>
      </dgm:t>
    </dgm:pt>
    <dgm:pt modelId="{14F672EA-E812-4A2E-A9AB-103CF253FAF8}" type="pres">
      <dgm:prSet presAssocID="{9241FAC5-1A88-460C-93C2-B853BC95DE50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FF35E0-7FCA-48F7-9231-9444D017C1B3}" type="pres">
      <dgm:prSet presAssocID="{DEBE2BF9-D142-4059-B3BD-C5D8087BA5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AD9B5-826C-4623-BAE0-46941FF9F7D9}" type="pres">
      <dgm:prSet presAssocID="{DEBE2BF9-D142-4059-B3BD-C5D8087BA513}" presName="accent_4" presStyleCnt="0"/>
      <dgm:spPr/>
      <dgm:t>
        <a:bodyPr/>
        <a:lstStyle/>
        <a:p>
          <a:endParaRPr lang="ru-RU"/>
        </a:p>
      </dgm:t>
    </dgm:pt>
    <dgm:pt modelId="{BD5CF8DA-FB5E-4F69-81B3-35CD59AB079C}" type="pres">
      <dgm:prSet presAssocID="{DEBE2BF9-D142-4059-B3BD-C5D8087BA513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3E47FEF-8281-409D-A0FF-8C08F978CC5F}" type="presOf" srcId="{DEBE2BF9-D142-4059-B3BD-C5D8087BA513}" destId="{74FF35E0-7FCA-48F7-9231-9444D017C1B3}" srcOrd="0" destOrd="0" presId="urn:microsoft.com/office/officeart/2008/layout/VerticalCurvedList"/>
    <dgm:cxn modelId="{8BC6F738-A478-4088-B150-308637ED3D09}" srcId="{7CF702BF-B18C-4880-96C4-716A3CFD15C5}" destId="{A44AE822-6C7B-4CC3-8305-913724513E61}" srcOrd="0" destOrd="0" parTransId="{87A75FED-1D71-44BE-95F0-254913E01C7D}" sibTransId="{D2B3C731-54EA-4894-BF00-651719B65B93}"/>
    <dgm:cxn modelId="{1DE01AA7-7ECF-467B-BE91-6B6FE9F63097}" srcId="{7CF702BF-B18C-4880-96C4-716A3CFD15C5}" destId="{9241FAC5-1A88-460C-93C2-B853BC95DE50}" srcOrd="2" destOrd="0" parTransId="{3A36F14E-AEAE-478B-BA04-362BFF5D67BB}" sibTransId="{436BBF35-9945-463B-A481-C14DAE2D5980}"/>
    <dgm:cxn modelId="{1961AF08-1A54-4081-B47F-7979873022DA}" type="presOf" srcId="{A44AE822-6C7B-4CC3-8305-913724513E61}" destId="{5FBD382D-EED9-4C55-A93D-93945563251F}" srcOrd="0" destOrd="0" presId="urn:microsoft.com/office/officeart/2008/layout/VerticalCurvedList"/>
    <dgm:cxn modelId="{9A8C9F1F-377F-4105-AFF7-BED3B5E16293}" srcId="{7CF702BF-B18C-4880-96C4-716A3CFD15C5}" destId="{47E8F419-BA3C-4E2A-B0CB-562DD01EBF13}" srcOrd="1" destOrd="0" parTransId="{DE8172F0-DA4E-48D8-BCC4-8C214307880D}" sibTransId="{0B5FF0CE-651E-4686-AF44-5FC3BBACD83F}"/>
    <dgm:cxn modelId="{697BC791-D4E2-44D6-AC9F-8B68EFBF8FBD}" type="presOf" srcId="{D2B3C731-54EA-4894-BF00-651719B65B93}" destId="{19D89175-4042-4A9D-8BD7-4868AA956A46}" srcOrd="0" destOrd="0" presId="urn:microsoft.com/office/officeart/2008/layout/VerticalCurvedList"/>
    <dgm:cxn modelId="{3CA5D2A9-F952-4DF9-B965-5F9380EBA993}" type="presOf" srcId="{9241FAC5-1A88-460C-93C2-B853BC95DE50}" destId="{4F3A86B9-285D-4E98-B993-9BA0DC0B0D6A}" srcOrd="0" destOrd="0" presId="urn:microsoft.com/office/officeart/2008/layout/VerticalCurvedList"/>
    <dgm:cxn modelId="{29C82621-06AA-423D-A269-AFA8EE95733D}" type="presOf" srcId="{7CF702BF-B18C-4880-96C4-716A3CFD15C5}" destId="{B7A74A34-0125-4C83-B4B7-3A8F0540936F}" srcOrd="0" destOrd="0" presId="urn:microsoft.com/office/officeart/2008/layout/VerticalCurvedList"/>
    <dgm:cxn modelId="{524F5DF3-D6CA-4905-91F5-377E13A4131D}" srcId="{7CF702BF-B18C-4880-96C4-716A3CFD15C5}" destId="{DEBE2BF9-D142-4059-B3BD-C5D8087BA513}" srcOrd="3" destOrd="0" parTransId="{5BF345DD-EF64-41BF-ADD2-43152DC5348F}" sibTransId="{CBE17A55-7D09-47B2-97E6-67234ACB03F7}"/>
    <dgm:cxn modelId="{700A6CDA-D300-4713-8D9B-B077C071924C}" type="presOf" srcId="{47E8F419-BA3C-4E2A-B0CB-562DD01EBF13}" destId="{DAAD6007-B76F-4DDD-A8E9-79264E989FDB}" srcOrd="0" destOrd="0" presId="urn:microsoft.com/office/officeart/2008/layout/VerticalCurvedList"/>
    <dgm:cxn modelId="{0140939A-54F4-4403-B06F-8C45FA9F0CD1}" type="presParOf" srcId="{B7A74A34-0125-4C83-B4B7-3A8F0540936F}" destId="{323A2EC1-0E00-4183-B40E-7C35C0BB55FD}" srcOrd="0" destOrd="0" presId="urn:microsoft.com/office/officeart/2008/layout/VerticalCurvedList"/>
    <dgm:cxn modelId="{F1DEFDB0-994A-47C8-BA4B-1BA874C86C0C}" type="presParOf" srcId="{323A2EC1-0E00-4183-B40E-7C35C0BB55FD}" destId="{A4820FC9-9958-4D5B-97C6-04396EC52D0F}" srcOrd="0" destOrd="0" presId="urn:microsoft.com/office/officeart/2008/layout/VerticalCurvedList"/>
    <dgm:cxn modelId="{D1FC0CF2-FC8F-418B-BA08-11E4DF0F9E80}" type="presParOf" srcId="{A4820FC9-9958-4D5B-97C6-04396EC52D0F}" destId="{2BF95EAD-22B7-4E55-B390-13EB6C7E4CE7}" srcOrd="0" destOrd="0" presId="urn:microsoft.com/office/officeart/2008/layout/VerticalCurvedList"/>
    <dgm:cxn modelId="{31158C55-0E53-4A1A-85A0-62C5CE8E59AA}" type="presParOf" srcId="{A4820FC9-9958-4D5B-97C6-04396EC52D0F}" destId="{19D89175-4042-4A9D-8BD7-4868AA956A46}" srcOrd="1" destOrd="0" presId="urn:microsoft.com/office/officeart/2008/layout/VerticalCurvedList"/>
    <dgm:cxn modelId="{F04DB251-039C-4A5D-B654-5F4607820E94}" type="presParOf" srcId="{A4820FC9-9958-4D5B-97C6-04396EC52D0F}" destId="{00AE8236-2F67-49A1-B2D5-7930EB8AD5E4}" srcOrd="2" destOrd="0" presId="urn:microsoft.com/office/officeart/2008/layout/VerticalCurvedList"/>
    <dgm:cxn modelId="{5D0ED526-ED7C-44A7-B39B-F002E1108A5D}" type="presParOf" srcId="{A4820FC9-9958-4D5B-97C6-04396EC52D0F}" destId="{ED938A16-B3CF-4EF3-B5C6-C4F166BADBEC}" srcOrd="3" destOrd="0" presId="urn:microsoft.com/office/officeart/2008/layout/VerticalCurvedList"/>
    <dgm:cxn modelId="{07717E08-250A-4A82-BE40-D76FC5BD76BE}" type="presParOf" srcId="{323A2EC1-0E00-4183-B40E-7C35C0BB55FD}" destId="{5FBD382D-EED9-4C55-A93D-93945563251F}" srcOrd="1" destOrd="0" presId="urn:microsoft.com/office/officeart/2008/layout/VerticalCurvedList"/>
    <dgm:cxn modelId="{C2D72944-ED02-473E-9A3E-074BF6662CDB}" type="presParOf" srcId="{323A2EC1-0E00-4183-B40E-7C35C0BB55FD}" destId="{181EB5B8-8496-4BD8-B0BA-7EAB6365FCEC}" srcOrd="2" destOrd="0" presId="urn:microsoft.com/office/officeart/2008/layout/VerticalCurvedList"/>
    <dgm:cxn modelId="{6E821545-F154-4E4E-B682-D758079645A5}" type="presParOf" srcId="{181EB5B8-8496-4BD8-B0BA-7EAB6365FCEC}" destId="{B6BBC715-2478-4DF8-BA6E-A5B60F683AD1}" srcOrd="0" destOrd="0" presId="urn:microsoft.com/office/officeart/2008/layout/VerticalCurvedList"/>
    <dgm:cxn modelId="{2B2BD874-4233-4541-BDCC-7FAECA904E72}" type="presParOf" srcId="{323A2EC1-0E00-4183-B40E-7C35C0BB55FD}" destId="{DAAD6007-B76F-4DDD-A8E9-79264E989FDB}" srcOrd="3" destOrd="0" presId="urn:microsoft.com/office/officeart/2008/layout/VerticalCurvedList"/>
    <dgm:cxn modelId="{2207A271-C9A2-47AE-B309-6589DB0BD14F}" type="presParOf" srcId="{323A2EC1-0E00-4183-B40E-7C35C0BB55FD}" destId="{A92EAE26-D9D7-4DAA-B814-5978626B46FE}" srcOrd="4" destOrd="0" presId="urn:microsoft.com/office/officeart/2008/layout/VerticalCurvedList"/>
    <dgm:cxn modelId="{CD68C1F9-6634-466B-BE5A-E68598D66D4F}" type="presParOf" srcId="{A92EAE26-D9D7-4DAA-B814-5978626B46FE}" destId="{82B69A2B-FF90-4A03-AE33-1986D7B940CF}" srcOrd="0" destOrd="0" presId="urn:microsoft.com/office/officeart/2008/layout/VerticalCurvedList"/>
    <dgm:cxn modelId="{858034FB-3536-48D9-A15F-2279287A4559}" type="presParOf" srcId="{323A2EC1-0E00-4183-B40E-7C35C0BB55FD}" destId="{4F3A86B9-285D-4E98-B993-9BA0DC0B0D6A}" srcOrd="5" destOrd="0" presId="urn:microsoft.com/office/officeart/2008/layout/VerticalCurvedList"/>
    <dgm:cxn modelId="{0EA82162-186B-49C8-A8FD-F4F079869D3B}" type="presParOf" srcId="{323A2EC1-0E00-4183-B40E-7C35C0BB55FD}" destId="{7C6CDC2B-59C4-46A7-9587-3DCE97DD3554}" srcOrd="6" destOrd="0" presId="urn:microsoft.com/office/officeart/2008/layout/VerticalCurvedList"/>
    <dgm:cxn modelId="{A8957415-45E2-4B8A-A5FB-906F37F1908D}" type="presParOf" srcId="{7C6CDC2B-59C4-46A7-9587-3DCE97DD3554}" destId="{14F672EA-E812-4A2E-A9AB-103CF253FAF8}" srcOrd="0" destOrd="0" presId="urn:microsoft.com/office/officeart/2008/layout/VerticalCurvedList"/>
    <dgm:cxn modelId="{07ECFAE5-0A32-46A1-A093-E3DA3D638899}" type="presParOf" srcId="{323A2EC1-0E00-4183-B40E-7C35C0BB55FD}" destId="{74FF35E0-7FCA-48F7-9231-9444D017C1B3}" srcOrd="7" destOrd="0" presId="urn:microsoft.com/office/officeart/2008/layout/VerticalCurvedList"/>
    <dgm:cxn modelId="{00153171-340F-4191-A257-C739ADDBFE0F}" type="presParOf" srcId="{323A2EC1-0E00-4183-B40E-7C35C0BB55FD}" destId="{5F8AD9B5-826C-4623-BAE0-46941FF9F7D9}" srcOrd="8" destOrd="0" presId="urn:microsoft.com/office/officeart/2008/layout/VerticalCurvedList"/>
    <dgm:cxn modelId="{78F98B26-76C6-43FE-8823-AF8B7BAA484A}" type="presParOf" srcId="{5F8AD9B5-826C-4623-BAE0-46941FF9F7D9}" destId="{BD5CF8DA-FB5E-4F69-81B3-35CD59AB07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26B81-E366-4345-BFB3-8F624EDAA6B5}">
      <dsp:nvSpPr>
        <dsp:cNvPr id="0" name=""/>
        <dsp:cNvSpPr/>
      </dsp:nvSpPr>
      <dsp:spPr>
        <a:xfrm>
          <a:off x="-6174810" y="-962910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0B30F-7287-44B8-B9E3-0E5E90B32652}">
      <dsp:nvSpPr>
        <dsp:cNvPr id="0" name=""/>
        <dsp:cNvSpPr/>
      </dsp:nvSpPr>
      <dsp:spPr>
        <a:xfrm>
          <a:off x="1080104" y="889771"/>
          <a:ext cx="6369060" cy="10004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i="0" u="none" strike="noStrike" kern="1200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ознакомление педагогических работников с содержанием профессионального стандарта «Педагог дополнительного образования»;</a:t>
          </a:r>
        </a:p>
      </dsp:txBody>
      <dsp:txXfrm>
        <a:off x="1080104" y="889771"/>
        <a:ext cx="6369060" cy="1000443"/>
      </dsp:txXfrm>
    </dsp:sp>
    <dsp:sp modelId="{E5BEBA13-C758-41FB-AFB9-1ADD6EF527E6}">
      <dsp:nvSpPr>
        <dsp:cNvPr id="0" name=""/>
        <dsp:cNvSpPr/>
      </dsp:nvSpPr>
      <dsp:spPr>
        <a:xfrm>
          <a:off x="174117" y="215175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44D731-866C-4848-BDB2-D727F0EEC02F}">
      <dsp:nvSpPr>
        <dsp:cNvPr id="0" name=""/>
        <dsp:cNvSpPr/>
      </dsp:nvSpPr>
      <dsp:spPr>
        <a:xfrm>
          <a:off x="1389705" y="2034229"/>
          <a:ext cx="6099126" cy="583737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i="0" u="none" strike="noStrike" kern="1200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обсуждения на педагогическом</a:t>
          </a:r>
          <a:r>
            <a:rPr kumimoji="0" lang="ru-RU" sz="1600" i="0" u="none" strike="noStrike" kern="1200" cap="none" spc="0" normalizeH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 совете;</a:t>
          </a:r>
          <a:endParaRPr kumimoji="0" lang="ru-RU" sz="1600" i="0" u="none" strike="noStrike" kern="1200" cap="none" spc="0" normalizeH="0" baseline="0" noProof="0" dirty="0" smtClean="0">
            <a:ln/>
            <a:effectLst/>
            <a:uLnTx/>
            <a:uFillTx/>
            <a:latin typeface="Bookman Old Style" pitchFamily="18" charset="0"/>
            <a:cs typeface="Times New Roman" pitchFamily="18" charset="0"/>
          </a:endParaRPr>
        </a:p>
      </dsp:txBody>
      <dsp:txXfrm>
        <a:off x="1389705" y="2034229"/>
        <a:ext cx="6099126" cy="583737"/>
      </dsp:txXfrm>
    </dsp:sp>
    <dsp:sp modelId="{7544F67E-D952-4734-B90F-68D0AB629D2D}">
      <dsp:nvSpPr>
        <dsp:cNvPr id="0" name=""/>
        <dsp:cNvSpPr/>
      </dsp:nvSpPr>
      <dsp:spPr>
        <a:xfrm>
          <a:off x="654281" y="1090670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663715-B880-42C3-B0FA-A32DC24DC235}">
      <dsp:nvSpPr>
        <dsp:cNvPr id="0" name=""/>
        <dsp:cNvSpPr/>
      </dsp:nvSpPr>
      <dsp:spPr>
        <a:xfrm>
          <a:off x="864119" y="306040"/>
          <a:ext cx="5887575" cy="583737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i="0" u="none" strike="noStrike" kern="1200" cap="none" spc="0" normalizeH="0" baseline="0" noProof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размещение</a:t>
          </a:r>
          <a:r>
            <a:rPr kumimoji="0" lang="ru-RU" sz="1600" i="0" u="none" strike="noStrike" kern="1200" cap="none" spc="0" normalizeH="0" noProof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 на </a:t>
          </a:r>
          <a:r>
            <a:rPr kumimoji="0" lang="ru-RU" sz="1600" i="0" u="none" strike="noStrike" kern="1200" cap="none" spc="0" normalizeH="0" baseline="0" noProof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сайте учреждения;</a:t>
          </a:r>
          <a:endParaRPr kumimoji="0" lang="ru-RU" sz="1600" i="0" u="none" strike="noStrike" kern="1200" cap="none" spc="0" normalizeH="0" baseline="0" noProof="0" dirty="0" smtClean="0">
            <a:ln/>
            <a:effectLst/>
            <a:uLnTx/>
            <a:uFillTx/>
            <a:latin typeface="Bookman Old Style" pitchFamily="18" charset="0"/>
            <a:cs typeface="Times New Roman" pitchFamily="18" charset="0"/>
          </a:endParaRPr>
        </a:p>
      </dsp:txBody>
      <dsp:txXfrm>
        <a:off x="864119" y="306040"/>
        <a:ext cx="5887575" cy="583737"/>
      </dsp:txXfrm>
    </dsp:sp>
    <dsp:sp modelId="{30422FEB-B84A-4635-9F22-127865E419BC}">
      <dsp:nvSpPr>
        <dsp:cNvPr id="0" name=""/>
        <dsp:cNvSpPr/>
      </dsp:nvSpPr>
      <dsp:spPr>
        <a:xfrm>
          <a:off x="873848" y="1966165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8BE78E4-3064-4A53-870F-6038EBEC50DF}">
      <dsp:nvSpPr>
        <dsp:cNvPr id="0" name=""/>
        <dsp:cNvSpPr/>
      </dsp:nvSpPr>
      <dsp:spPr>
        <a:xfrm>
          <a:off x="1488832" y="2736304"/>
          <a:ext cx="5765947" cy="939273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i="0" u="none" strike="noStrike" kern="1200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разработка, согласование и утверждение программы мониторинга  качества образовательных услуг педагога в соответствии с профессиональными стандартами;</a:t>
          </a:r>
        </a:p>
      </dsp:txBody>
      <dsp:txXfrm>
        <a:off x="1488832" y="2736304"/>
        <a:ext cx="5765947" cy="939273"/>
      </dsp:txXfrm>
    </dsp:sp>
    <dsp:sp modelId="{AFBB3103-BD66-455A-9496-C7D6B28FE667}">
      <dsp:nvSpPr>
        <dsp:cNvPr id="0" name=""/>
        <dsp:cNvSpPr/>
      </dsp:nvSpPr>
      <dsp:spPr>
        <a:xfrm>
          <a:off x="873848" y="2841105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580374-7F3E-40B4-A093-8FD9CEF50E94}">
      <dsp:nvSpPr>
        <dsp:cNvPr id="0" name=""/>
        <dsp:cNvSpPr/>
      </dsp:nvSpPr>
      <dsp:spPr>
        <a:xfrm>
          <a:off x="1296158" y="3644088"/>
          <a:ext cx="5976869" cy="820407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i="0" u="none" strike="noStrike" kern="1200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организация и проведение процедуры самоанализа/самооценки педагогами своей деятельности;</a:t>
          </a:r>
        </a:p>
      </dsp:txBody>
      <dsp:txXfrm>
        <a:off x="1296158" y="3644088"/>
        <a:ext cx="5976869" cy="820407"/>
      </dsp:txXfrm>
    </dsp:sp>
    <dsp:sp modelId="{59575FE8-8A7C-4CB3-8267-D22AA16CC8D2}">
      <dsp:nvSpPr>
        <dsp:cNvPr id="0" name=""/>
        <dsp:cNvSpPr/>
      </dsp:nvSpPr>
      <dsp:spPr>
        <a:xfrm>
          <a:off x="654281" y="3716600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BDBF1C4-178D-4841-B98A-49AABA9AFE6C}">
      <dsp:nvSpPr>
        <dsp:cNvPr id="0" name=""/>
        <dsp:cNvSpPr/>
      </dsp:nvSpPr>
      <dsp:spPr>
        <a:xfrm>
          <a:off x="775622" y="4528825"/>
          <a:ext cx="6510330" cy="101579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i="0" u="none" strike="noStrike" kern="1200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составление индивидуального</a:t>
          </a:r>
          <a:r>
            <a:rPr kumimoji="0" lang="ru-RU" sz="1600" i="0" u="none" strike="noStrike" kern="1200" cap="none" spc="0" normalizeH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 маршрута </a:t>
          </a:r>
          <a:r>
            <a:rPr kumimoji="0" lang="ru-RU" sz="1600" i="0" u="none" strike="noStrike" kern="1200" cap="none" spc="0" normalizeH="0" baseline="0" noProof="0" dirty="0" smtClean="0">
              <a:ln/>
              <a:effectLst/>
              <a:uLnTx/>
              <a:uFillTx/>
              <a:latin typeface="Bookman Old Style" pitchFamily="18" charset="0"/>
              <a:cs typeface="Times New Roman" pitchFamily="18" charset="0"/>
            </a:rPr>
            <a:t>профессионального развития педагогов на основе самоанализа уровня соответствия компетенций педагога содержанию трудовых функций профессионального стандарта «Педагог дополнительного образования</a:t>
          </a:r>
          <a:endParaRPr lang="ru-RU" sz="1600" kern="1200" dirty="0"/>
        </a:p>
      </dsp:txBody>
      <dsp:txXfrm>
        <a:off x="775622" y="4528825"/>
        <a:ext cx="6510330" cy="1015790"/>
      </dsp:txXfrm>
    </dsp:sp>
    <dsp:sp modelId="{3D3D33C1-C60E-4343-A465-65B88AC76720}">
      <dsp:nvSpPr>
        <dsp:cNvPr id="0" name=""/>
        <dsp:cNvSpPr/>
      </dsp:nvSpPr>
      <dsp:spPr>
        <a:xfrm>
          <a:off x="174117" y="4592095"/>
          <a:ext cx="729671" cy="729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89175-4042-4A9D-8BD7-4868AA956A46}">
      <dsp:nvSpPr>
        <dsp:cNvPr id="0" name=""/>
        <dsp:cNvSpPr/>
      </dsp:nvSpPr>
      <dsp:spPr>
        <a:xfrm>
          <a:off x="-2847798" y="-438888"/>
          <a:ext cx="3398056" cy="3398056"/>
        </a:xfrm>
        <a:prstGeom prst="blockArc">
          <a:avLst>
            <a:gd name="adj1" fmla="val 18900000"/>
            <a:gd name="adj2" fmla="val 2700000"/>
            <a:gd name="adj3" fmla="val 63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D382D-EED9-4C55-A93D-93945563251F}">
      <dsp:nvSpPr>
        <dsp:cNvPr id="0" name=""/>
        <dsp:cNvSpPr/>
      </dsp:nvSpPr>
      <dsp:spPr>
        <a:xfrm>
          <a:off x="319571" y="202517"/>
          <a:ext cx="5081028" cy="3877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75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effectLst/>
              <a:latin typeface="Bookman Old Style" pitchFamily="18" charset="0"/>
            </a:rPr>
            <a:t>Лишенные права заниматься педагогической деятельностью</a:t>
          </a:r>
          <a:endParaRPr lang="ru-RU" sz="1200" b="0" kern="1200" dirty="0">
            <a:solidFill>
              <a:schemeClr val="tx1"/>
            </a:solidFill>
            <a:effectLst/>
            <a:latin typeface="Bookman Old Style" pitchFamily="18" charset="0"/>
          </a:endParaRPr>
        </a:p>
      </dsp:txBody>
      <dsp:txXfrm>
        <a:off x="319571" y="202517"/>
        <a:ext cx="5081028" cy="387719"/>
      </dsp:txXfrm>
    </dsp:sp>
    <dsp:sp modelId="{B6BBC715-2478-4DF8-BA6E-A5B60F683AD1}">
      <dsp:nvSpPr>
        <dsp:cNvPr id="0" name=""/>
        <dsp:cNvSpPr/>
      </dsp:nvSpPr>
      <dsp:spPr>
        <a:xfrm>
          <a:off x="46441" y="145294"/>
          <a:ext cx="484649" cy="484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AD6007-B76F-4DDD-A8E9-79264E989FDB}">
      <dsp:nvSpPr>
        <dsp:cNvPr id="0" name=""/>
        <dsp:cNvSpPr/>
      </dsp:nvSpPr>
      <dsp:spPr>
        <a:xfrm>
          <a:off x="541860" y="787641"/>
          <a:ext cx="4858739" cy="38771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75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effectLst/>
              <a:latin typeface="Bookman Old Style" pitchFamily="18" charset="0"/>
            </a:rPr>
            <a:t>Имеющие или имевшие судимость</a:t>
          </a:r>
          <a:endParaRPr lang="ru-RU" sz="1200" b="0" kern="1200" dirty="0">
            <a:solidFill>
              <a:schemeClr val="tx1"/>
            </a:solidFill>
            <a:effectLst/>
            <a:latin typeface="Bookman Old Style" pitchFamily="18" charset="0"/>
          </a:endParaRPr>
        </a:p>
      </dsp:txBody>
      <dsp:txXfrm>
        <a:off x="541860" y="787641"/>
        <a:ext cx="4858739" cy="387719"/>
      </dsp:txXfrm>
    </dsp:sp>
    <dsp:sp modelId="{82B69A2B-FF90-4A03-AE33-1986D7B940CF}">
      <dsp:nvSpPr>
        <dsp:cNvPr id="0" name=""/>
        <dsp:cNvSpPr/>
      </dsp:nvSpPr>
      <dsp:spPr>
        <a:xfrm>
          <a:off x="268730" y="726974"/>
          <a:ext cx="484649" cy="484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3A86B9-285D-4E98-B993-9BA0DC0B0D6A}">
      <dsp:nvSpPr>
        <dsp:cNvPr id="0" name=""/>
        <dsp:cNvSpPr/>
      </dsp:nvSpPr>
      <dsp:spPr>
        <a:xfrm>
          <a:off x="541860" y="1339258"/>
          <a:ext cx="4858739" cy="38771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75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effectLst/>
              <a:latin typeface="Bookman Old Style" pitchFamily="18" charset="0"/>
            </a:rPr>
            <a:t>Признанные недееспособными</a:t>
          </a:r>
          <a:endParaRPr lang="ru-RU" sz="1200" b="0" kern="1200" dirty="0">
            <a:solidFill>
              <a:schemeClr val="tx1"/>
            </a:solidFill>
            <a:effectLst/>
            <a:latin typeface="Bookman Old Style" pitchFamily="18" charset="0"/>
          </a:endParaRPr>
        </a:p>
      </dsp:txBody>
      <dsp:txXfrm>
        <a:off x="541860" y="1339258"/>
        <a:ext cx="4858739" cy="387719"/>
      </dsp:txXfrm>
    </dsp:sp>
    <dsp:sp modelId="{14F672EA-E812-4A2E-A9AB-103CF253FAF8}">
      <dsp:nvSpPr>
        <dsp:cNvPr id="0" name=""/>
        <dsp:cNvSpPr/>
      </dsp:nvSpPr>
      <dsp:spPr>
        <a:xfrm>
          <a:off x="268730" y="1308655"/>
          <a:ext cx="484649" cy="484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FF35E0-7FCA-48F7-9231-9444D017C1B3}">
      <dsp:nvSpPr>
        <dsp:cNvPr id="0" name=""/>
        <dsp:cNvSpPr/>
      </dsp:nvSpPr>
      <dsp:spPr>
        <a:xfrm>
          <a:off x="288766" y="1938800"/>
          <a:ext cx="5081028" cy="38771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75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effectLst/>
              <a:latin typeface="Bookman Old Style" pitchFamily="18" charset="0"/>
            </a:rPr>
            <a:t>Имеющие заболевания</a:t>
          </a:r>
          <a:endParaRPr lang="ru-RU" sz="1200" b="0" kern="1200" dirty="0">
            <a:solidFill>
              <a:schemeClr val="tx1"/>
            </a:solidFill>
            <a:effectLst/>
            <a:latin typeface="Bookman Old Style" pitchFamily="18" charset="0"/>
          </a:endParaRPr>
        </a:p>
      </dsp:txBody>
      <dsp:txXfrm>
        <a:off x="288766" y="1938800"/>
        <a:ext cx="5081028" cy="387719"/>
      </dsp:txXfrm>
    </dsp:sp>
    <dsp:sp modelId="{BD5CF8DA-FB5E-4F69-81B3-35CD59AB079C}">
      <dsp:nvSpPr>
        <dsp:cNvPr id="0" name=""/>
        <dsp:cNvSpPr/>
      </dsp:nvSpPr>
      <dsp:spPr>
        <a:xfrm>
          <a:off x="46441" y="1890336"/>
          <a:ext cx="484649" cy="4846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DD459-C9C9-4E47-AAFD-6DF0C1312F43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A939C-A761-470E-940A-CFD5433B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emf"/><Relationship Id="rId4" Type="http://schemas.openxmlformats.org/officeDocument/2006/relationships/diagramData" Target="../diagrams/data2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4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entrimpuls2011@yandex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5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79712" y="286490"/>
            <a:ext cx="7164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учреждение дополнительного образования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"Центр детского и юношеского технического творчества «Импульс»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городского округа Самара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979712" y="3140968"/>
            <a:ext cx="641470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работы МБУ ДО "ЦДЮТТ "Импульс"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внедрению профессионального стандарта.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сопровождение и оценка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 дополнительного образования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контексте профессионального стандарта.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916832"/>
            <a:ext cx="529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rgbClr val="C00000"/>
                </a:solidFill>
                <a:latin typeface="Bookman Old Style" pitchFamily="18" charset="0"/>
              </a:rPr>
              <a:t>Региональная научно-практическая конференция</a:t>
            </a: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176464" y="2204864"/>
            <a:ext cx="4283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«Повышение качества образования: теоретические подходы и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практические технологии»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5013176"/>
            <a:ext cx="2195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Составитель:</a:t>
            </a:r>
          </a:p>
          <a:p>
            <a:r>
              <a:rPr lang="ru-RU" sz="1400" dirty="0" smtClean="0">
                <a:latin typeface="Bookman Old Style" pitchFamily="18" charset="0"/>
              </a:rPr>
              <a:t>методист</a:t>
            </a:r>
          </a:p>
          <a:p>
            <a:r>
              <a:rPr lang="ru-RU" sz="1400" dirty="0" err="1" smtClean="0">
                <a:latin typeface="Bookman Old Style" pitchFamily="18" charset="0"/>
              </a:rPr>
              <a:t>Момотова</a:t>
            </a:r>
            <a:r>
              <a:rPr lang="ru-RU" sz="1400" dirty="0" smtClean="0">
                <a:latin typeface="Bookman Old Style" pitchFamily="18" charset="0"/>
              </a:rPr>
              <a:t> Н.В.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372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1169459"/>
            <a:ext cx="23042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Особые условия допуска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 работе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/>
        </p:nvGraphicFramePr>
        <p:xfrm>
          <a:off x="3275856" y="764704"/>
          <a:ext cx="54006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3284984"/>
          <a:ext cx="4896543" cy="16545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710"/>
                <a:gridCol w="1517474"/>
                <a:gridCol w="804502"/>
                <a:gridCol w="802268"/>
                <a:gridCol w="802268"/>
                <a:gridCol w="831321"/>
              </a:tblGrid>
              <a:tr h="35407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 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man Old Style" pitchFamily="18" charset="0"/>
                        </a:rPr>
                        <a:t>Возраст 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004"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до 25 лет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26-40 лет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41-50 лет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более 50 лет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 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2015-2016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9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%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9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%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37 %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45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%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99592" y="5157192"/>
          <a:ext cx="5544616" cy="12632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21290"/>
                <a:gridCol w="1723326"/>
              </a:tblGrid>
              <a:tr h="216024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Квалификация 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2016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6133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Высшая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16%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6133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Первая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9 %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0755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man Old Style" pitchFamily="18" charset="0"/>
                        </a:rPr>
                        <a:t>Соответствие </a:t>
                      </a:r>
                      <a:r>
                        <a:rPr lang="ru-RU" sz="1800" dirty="0" smtClean="0">
                          <a:latin typeface="Bookman Old Style" pitchFamily="18" charset="0"/>
                        </a:rPr>
                        <a:t> должности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75 %</a:t>
                      </a:r>
                      <a:endParaRPr lang="ru-RU" sz="180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79713" y="230832"/>
            <a:ext cx="7164287" cy="5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Педагогические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адры Центра</a:t>
            </a:r>
          </a:p>
        </p:txBody>
      </p:sp>
      <p:pic>
        <p:nvPicPr>
          <p:cNvPr id="20482" name="Picture 2" descr="C:\Users\NINA\Desktop\obuc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1841" y="4558188"/>
            <a:ext cx="2672159" cy="2299812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24128" y="3429000"/>
          <a:ext cx="3173218" cy="12618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73218"/>
              </a:tblGrid>
              <a:tr h="951467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Bookman Old Style" pitchFamily="18" charset="0"/>
                        </a:rPr>
                        <a:t>Курсы переподготовки в течение  2016-2017 года – 40%</a:t>
                      </a:r>
                      <a:endParaRPr lang="ru-RU" sz="1800" b="1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148130" flipH="1">
            <a:off x="7759524" y="45692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372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2123728" y="260648"/>
            <a:ext cx="702027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400" kern="0" dirty="0" smtClean="0">
                <a:solidFill>
                  <a:srgbClr val="330033"/>
                </a:solidFill>
                <a:latin typeface="Bookman Old Style" pitchFamily="18" charset="0"/>
                <a:ea typeface="+mj-ea"/>
                <a:cs typeface="+mj-cs"/>
              </a:rPr>
              <a:t>Обобщенные  </a:t>
            </a:r>
            <a:r>
              <a:rPr lang="ru-RU" sz="2400" kern="0" dirty="0">
                <a:solidFill>
                  <a:srgbClr val="330033"/>
                </a:solidFill>
                <a:latin typeface="Bookman Old Style" pitchFamily="18" charset="0"/>
                <a:ea typeface="+mj-ea"/>
                <a:cs typeface="+mj-cs"/>
              </a:rPr>
              <a:t>трудовые </a:t>
            </a:r>
            <a:r>
              <a:rPr lang="ru-RU" sz="2400" kern="0" dirty="0" smtClean="0">
                <a:solidFill>
                  <a:srgbClr val="330033"/>
                </a:solidFill>
                <a:latin typeface="Bookman Old Style" pitchFamily="18" charset="0"/>
                <a:ea typeface="+mj-ea"/>
                <a:cs typeface="+mj-cs"/>
              </a:rPr>
              <a:t>функции ПДО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28529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Bookman Old Style" pitchFamily="18" charset="0"/>
              </a:rPr>
              <a:t>Профессиональный стандарт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Bookman Old Style" pitchFamily="18" charset="0"/>
              </a:rPr>
              <a:t>ПДО</a:t>
            </a:r>
            <a:endParaRPr lang="ru-RU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115616" y="1196752"/>
            <a:ext cx="3240360" cy="13255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marL="3175" indent="190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2000" dirty="0">
                <a:latin typeface="Bookman Old Style" pitchFamily="18" charset="0"/>
              </a:rPr>
              <a:t>Преподавание по дополнительным общеобразовательным программам 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148064" y="1052736"/>
            <a:ext cx="3484760" cy="13256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Aft>
                <a:spcPts val="1000"/>
              </a:spcAft>
              <a:buFont typeface="Wingdings" pitchFamily="2" charset="2"/>
              <a:buNone/>
            </a:pPr>
            <a:r>
              <a:rPr lang="ru-RU" altLang="ru-RU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Организационно-методическое обеспечение реализации ДОП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907704" y="5157192"/>
            <a:ext cx="4022725" cy="101784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Организационно-педагогическое обеспечение реализации ДОП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827584" y="3212976"/>
            <a:ext cx="2052638" cy="904875"/>
          </a:xfrm>
          <a:prstGeom prst="wedgeRoundRectCallout">
            <a:avLst>
              <a:gd name="adj1" fmla="val 25096"/>
              <a:gd name="adj2" fmla="val -126119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66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dirty="0">
                <a:latin typeface="Bookman Old Style" pitchFamily="18" charset="0"/>
              </a:rPr>
              <a:t>п</a:t>
            </a:r>
            <a:r>
              <a:rPr lang="ru-RU" altLang="ru-RU" dirty="0" smtClean="0">
                <a:latin typeface="Bookman Old Style" pitchFamily="18" charset="0"/>
              </a:rPr>
              <a:t>едагог </a:t>
            </a:r>
            <a:r>
              <a:rPr lang="ru-RU" altLang="ru-RU" dirty="0">
                <a:latin typeface="Bookman Old Style" pitchFamily="18" charset="0"/>
              </a:rPr>
              <a:t>дополнительного образования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6804248" y="2780928"/>
            <a:ext cx="1605196" cy="613524"/>
          </a:xfrm>
          <a:prstGeom prst="wedgeRoundRectCallout">
            <a:avLst>
              <a:gd name="adj1" fmla="val 58643"/>
              <a:gd name="adj2" fmla="val -119724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66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dirty="0" smtClean="0">
                <a:latin typeface="Bookman Old Style" pitchFamily="18" charset="0"/>
              </a:rPr>
              <a:t>методист</a:t>
            </a:r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6588224" y="5229200"/>
            <a:ext cx="2124075" cy="936104"/>
          </a:xfrm>
          <a:prstGeom prst="wedgeRoundRectCallout">
            <a:avLst>
              <a:gd name="adj1" fmla="val -82286"/>
              <a:gd name="adj2" fmla="val -54437"/>
              <a:gd name="adj3" fmla="val 16667"/>
            </a:avLst>
          </a:prstGeom>
          <a:gradFill rotWithShape="1">
            <a:gsLst>
              <a:gs pos="0">
                <a:srgbClr val="66FF66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dirty="0" smtClean="0">
                <a:latin typeface="Bookman Old Style" pitchFamily="18" charset="0"/>
              </a:rPr>
              <a:t>педагог-организатор (менеджер)</a:t>
            </a:r>
            <a:endParaRPr lang="ru-RU" altLang="ru-RU" dirty="0">
              <a:latin typeface="Bookman Old Style" pitchFamily="18" charset="0"/>
            </a:endParaRPr>
          </a:p>
        </p:txBody>
      </p:sp>
      <p:pic>
        <p:nvPicPr>
          <p:cNvPr id="16" name="Picture 2" descr="C:\Users\NINA\Desktop\ob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92896"/>
            <a:ext cx="3744416" cy="25202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347864" y="35730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Профессиональный стандарт </a:t>
            </a:r>
          </a:p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ПДО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28529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Bookman Old Style" pitchFamily="18" charset="0"/>
              </a:rPr>
              <a:t>Профессиональный стандарт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Bookman Old Style" pitchFamily="18" charset="0"/>
              </a:rPr>
              <a:t>ПДО</a:t>
            </a:r>
            <a:endParaRPr lang="ru-RU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5" name="Picture 5" descr="C:\Users\NINA\Desktop\Момотова фото\фоны\RedCarpetStai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100" y="0"/>
            <a:ext cx="7832900" cy="6858000"/>
          </a:xfrm>
          <a:prstGeom prst="rect">
            <a:avLst/>
          </a:prstGeom>
          <a:noFill/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79713" y="148983"/>
            <a:ext cx="7164287" cy="66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Мотивация карьерного роста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7824" y="5301208"/>
            <a:ext cx="172819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молодой специалист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920" y="3861048"/>
            <a:ext cx="194421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специалист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предметник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1920" y="2348880"/>
            <a:ext cx="403244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разработчик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руководитель проектных программ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1700808"/>
            <a:ext cx="172819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эксперт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12372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NINA\Desktop\Ladd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268760"/>
            <a:ext cx="2688299" cy="5328592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48130" flipH="1">
            <a:off x="8335587" y="45692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1" descr="логотип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16224" cy="553591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221401"/>
            <a:ext cx="3456384" cy="5463034"/>
          </a:xfrm>
          <a:prstGeom prst="rect">
            <a:avLst/>
          </a:prstGeom>
          <a:ln>
            <a:solidFill>
              <a:srgbClr val="002060"/>
            </a:solidFill>
            <a:prstDash val="solid"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МБУ ДО «ЦДЮТТ «Импульс»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г.о Самара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Программа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«Мониторинг качества учебно-воспитательной деятельности в  ЦДЮТТ «Импульс»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2016-2020 г.г.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Срок реализации –  4 г.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Самара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2016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149080"/>
            <a:ext cx="25202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родители (удовлетворенность образовательными услугами)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3645024"/>
            <a:ext cx="25202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обучающиеся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5589240"/>
            <a:ext cx="25202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педагоги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248" y="404664"/>
            <a:ext cx="2056973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Мониторинг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Picture 3" descr="C:\Users\NINA\Desktop\IMG_0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3466432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C:\Users\NINA\Desktop\IMG_0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73016"/>
            <a:ext cx="3560106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4" descr="C:\Users\NINA\Desktop\DSC_0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1628800"/>
            <a:ext cx="3419872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Оценка деятельности ПДО в соответствии с требованиями профессионального стандарта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35696" y="2276872"/>
            <a:ext cx="6624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показатель оценивается по 3-х бальной системе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47664" y="1196752"/>
          <a:ext cx="7200800" cy="981456"/>
        </p:xfrm>
        <a:graphic>
          <a:graphicData uri="http://schemas.openxmlformats.org/drawingml/2006/table">
            <a:tbl>
              <a:tblPr/>
              <a:tblGrid>
                <a:gridCol w="5976664"/>
                <a:gridCol w="1224136"/>
              </a:tblGrid>
              <a:tr h="2160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Сохранность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контингента обучающихся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5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Контингент в течение года значительно уменьшается - потери до 20%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5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Контингент в течение года уменьшается - потери до 15%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5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Контингент в течение года уменьшается - потери до 5%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20" marR="64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403648" y="256490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AutoNum type="arabicPeriod"/>
              <a:defRPr/>
            </a:pP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Специальные компетенции педагога ДОД </a:t>
            </a:r>
          </a:p>
          <a:p>
            <a:pPr marL="342900" indent="-342900"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в соответствии  трудовыми функциями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259632" y="3284984"/>
          <a:ext cx="770485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4856"/>
              </a:tblGrid>
              <a:tr h="4420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Способен самостоятельно проводить набор и отбор на обучение по дополнительной общеобразовательной программе </a:t>
                      </a:r>
                      <a:endParaRPr lang="ru-RU" sz="1400" dirty="0"/>
                    </a:p>
                  </a:txBody>
                  <a:tcPr/>
                </a:tc>
              </a:tr>
              <a:tr h="4420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Способен разрабатывать дополнительные общеобразовательные </a:t>
                      </a:r>
                      <a:r>
                        <a:rPr lang="ru-RU" sz="1400" dirty="0" err="1" smtClean="0">
                          <a:latin typeface="Bookman Old Style" pitchFamily="18" charset="0"/>
                        </a:rPr>
                        <a:t>общеразвивающие</a:t>
                      </a:r>
                      <a:r>
                        <a:rPr lang="ru-RU" sz="1400" dirty="0" smtClean="0">
                          <a:latin typeface="Bookman Old Style" pitchFamily="18" charset="0"/>
                        </a:rPr>
                        <a:t> программы (ДОП)</a:t>
                      </a:r>
                      <a:endParaRPr lang="ru-RU" sz="1400" dirty="0"/>
                    </a:p>
                  </a:txBody>
                  <a:tcPr/>
                </a:tc>
              </a:tr>
              <a:tr h="4420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Способен осуществлять педагогический контроль и оценку освоения ДОП обучающимися</a:t>
                      </a:r>
                      <a:endParaRPr lang="ru-RU" sz="1400" dirty="0"/>
                    </a:p>
                  </a:txBody>
                  <a:tcPr/>
                </a:tc>
              </a:tr>
              <a:tr h="4420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Способен планировать и реализовать взаимодействие с родителями (законными представителями) обучающихся</a:t>
                      </a:r>
                      <a:endParaRPr lang="ru-RU" sz="1400" dirty="0"/>
                    </a:p>
                  </a:txBody>
                  <a:tcPr/>
                </a:tc>
              </a:tr>
              <a:tr h="260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Готов реализовать и проводить </a:t>
                      </a:r>
                      <a:r>
                        <a:rPr lang="ru-RU" sz="1400" dirty="0" err="1" smtClean="0">
                          <a:latin typeface="Bookman Old Style" pitchFamily="18" charset="0"/>
                        </a:rPr>
                        <a:t>досуговые</a:t>
                      </a:r>
                      <a:r>
                        <a:rPr lang="ru-RU" sz="1400" dirty="0" smtClean="0">
                          <a:latin typeface="Bookman Old Style" pitchFamily="18" charset="0"/>
                        </a:rPr>
                        <a:t> мероприятия</a:t>
                      </a:r>
                      <a:endParaRPr lang="ru-RU" sz="1400" dirty="0"/>
                    </a:p>
                  </a:txBody>
                  <a:tcPr/>
                </a:tc>
              </a:tr>
              <a:tr h="260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Готов вести документацию, обеспечивающую реализацию ДОП</a:t>
                      </a:r>
                      <a:endParaRPr lang="ru-RU" sz="1400" dirty="0"/>
                    </a:p>
                  </a:txBody>
                  <a:tcPr/>
                </a:tc>
              </a:tr>
              <a:tr h="260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Готов обеспечивать безопасность обучающихся на занятиях и </a:t>
                      </a:r>
                      <a:r>
                        <a:rPr lang="ru-RU" sz="1400" dirty="0" err="1" smtClean="0">
                          <a:latin typeface="Bookman Old Style" pitchFamily="18" charset="0"/>
                        </a:rPr>
                        <a:t>досуговых</a:t>
                      </a:r>
                      <a:r>
                        <a:rPr lang="ru-RU" sz="1400" dirty="0" smtClean="0">
                          <a:latin typeface="Bookman Old Style" pitchFamily="18" charset="0"/>
                        </a:rPr>
                        <a:t> мероприятий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2208" cy="2502969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047556" y="888977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399483" y="2329135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75856" y="1124744"/>
            <a:ext cx="2590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.1. Личностные качества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699792" y="692696"/>
            <a:ext cx="4541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Базовые компетентности педагога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59632" y="1484784"/>
          <a:ext cx="7272808" cy="1682496"/>
        </p:xfrm>
        <a:graphic>
          <a:graphicData uri="http://schemas.openxmlformats.org/drawingml/2006/table">
            <a:tbl>
              <a:tblPr/>
              <a:tblGrid>
                <a:gridCol w="6984776"/>
                <a:gridCol w="288032"/>
              </a:tblGrid>
              <a:tr h="1957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2.1.1. Вера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силы и возможности обучающихся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создавать ситуацию успеха для обучающихся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находить положительные стороны у каждого обучающегося, строить ОП с опорой на эти стороны, поддерживать позитивные силы развития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разрабатывать индивидуально-ориентированные образовательные проекты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47664" y="3284984"/>
          <a:ext cx="7272808" cy="1682496"/>
        </p:xfrm>
        <a:graphic>
          <a:graphicData uri="http://schemas.openxmlformats.org/drawingml/2006/table">
            <a:tbl>
              <a:tblPr/>
              <a:tblGrid>
                <a:gridCol w="6912768"/>
                <a:gridCol w="360040"/>
              </a:tblGrid>
              <a:tr h="193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2.1.2. Интерес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внутреннему миру обучающихся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выяснять индивидуальные предпочтения, возможности, трудности с которыми обучающийся сталкивается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построить индивидуализированную образовательную программу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Умею показать личностный смысл обучения с учетом индивидуальных характеристик внутреннего мира обучающегося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3608" y="5157192"/>
          <a:ext cx="7272808" cy="1121664"/>
        </p:xfrm>
        <a:graphic>
          <a:graphicData uri="http://schemas.openxmlformats.org/drawingml/2006/table">
            <a:tbl>
              <a:tblPr/>
              <a:tblGrid>
                <a:gridCol w="6984776"/>
                <a:gridCol w="288032"/>
              </a:tblGrid>
              <a:tr h="386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2.1.3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открытость к принятию других позиций, точек зрения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неидеологизированное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мышление педагога)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Интерес к мнениям и позициям других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Учитываю другие точки зрения в процессе оценивания обучающихся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399"/>
            <a:ext cx="1691680" cy="2169282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80" y="1825080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80" y="2689176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327475" y="153704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79604" y="420134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759523" y="333724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62516" y="1021959"/>
            <a:ext cx="2334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 качества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85502" y="723473"/>
            <a:ext cx="3570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Базовые компетентности педагога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43808" y="1484784"/>
          <a:ext cx="6096000" cy="1682496"/>
        </p:xfrm>
        <a:graphic>
          <a:graphicData uri="http://schemas.openxmlformats.org/drawingml/2006/table">
            <a:tbl>
              <a:tblPr/>
              <a:tblGrid>
                <a:gridCol w="5602044"/>
                <a:gridCol w="493956"/>
              </a:tblGrid>
              <a:tr h="19256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2.1.4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Общая культура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Ориентируюсь в основных сферах материальной и духовной жизни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Знаю материальные и духовные интересы молодежи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Охотно демонстрирую свои достижения и делюсь опытом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Нередко посещаю выставки, музеи, театры и т.д.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03648" y="3429000"/>
          <a:ext cx="7128792" cy="1219200"/>
        </p:xfrm>
        <a:graphic>
          <a:graphicData uri="http://schemas.openxmlformats.org/drawingml/2006/table">
            <a:tbl>
              <a:tblPr/>
              <a:tblGrid>
                <a:gridCol w="6768752"/>
                <a:gridCol w="360040"/>
              </a:tblGrid>
              <a:tr h="1925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2.1.5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Эмоциональная устойчивость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трудных ситуациях сохраняю спокойствие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Эмоциональный эффект не влияет на объективность оценки достижений обучающегося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стремлюсь избегать эмоционально-напряженных ситуаций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31640" y="4797152"/>
          <a:ext cx="6120680" cy="1682496"/>
        </p:xfrm>
        <a:graphic>
          <a:graphicData uri="http://schemas.openxmlformats.org/drawingml/2006/table">
            <a:tbl>
              <a:tblPr/>
              <a:tblGrid>
                <a:gridCol w="5596050"/>
                <a:gridCol w="524630"/>
              </a:tblGrid>
              <a:tr h="560832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2.1.6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Позитивная направленность на педагогическую деятельность, уверенность в себе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Осознаю цели и ценности своей педагогической деятельности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Всегда  работаю в позитивном настроении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Желание работать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Высокая профессиональная самооценка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1872208" cy="2502969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471492" y="1537047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623621" y="1969095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6751413" y="3481263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191571" y="369728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039444" y="5641503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039444" y="5929536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85502" y="723473"/>
            <a:ext cx="3570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Базовые компетентности педагога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51720" y="980728"/>
            <a:ext cx="5075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.2. Постановка целей и задач педагогической деятельности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19672" y="1340768"/>
          <a:ext cx="7272808" cy="1472184"/>
        </p:xfrm>
        <a:graphic>
          <a:graphicData uri="http://schemas.openxmlformats.org/drawingml/2006/table">
            <a:tbl>
              <a:tblPr/>
              <a:tblGrid>
                <a:gridCol w="6675409"/>
                <a:gridCol w="597399"/>
              </a:tblGrid>
              <a:tr h="3902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2.2.1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Умею перевести тему занятия в педагогическую задачу, когда обучающийся является субъектом формирования творческой личности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Знаю образовательные стандарты и реализующие их программы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Знаю возрастные особенности обучающихся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Владею конкретным набором способов перевода темы в задачу на конкретном возрасте обучающихся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03848" y="2780928"/>
            <a:ext cx="32865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.3. Мотивация учебной деятельности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915816" y="3068960"/>
          <a:ext cx="6048672" cy="981456"/>
        </p:xfrm>
        <a:graphic>
          <a:graphicData uri="http://schemas.openxmlformats.org/drawingml/2006/table">
            <a:tbl>
              <a:tblPr/>
              <a:tblGrid>
                <a:gridCol w="5498792"/>
                <a:gridCol w="549880"/>
              </a:tblGrid>
              <a:tr h="195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2.3.1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Умею обеспечить успех 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Знаю возможности конкретных учащихся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Ставлю учебные задачи в соответствии с возможностями учащегося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Демонстрирую успехи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обучающихся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всех уровнях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75656" y="4149080"/>
          <a:ext cx="6095999" cy="981456"/>
        </p:xfrm>
        <a:graphic>
          <a:graphicData uri="http://schemas.openxmlformats.org/drawingml/2006/table">
            <a:tbl>
              <a:tblPr/>
              <a:tblGrid>
                <a:gridCol w="5595265"/>
                <a:gridCol w="500734"/>
              </a:tblGrid>
              <a:tr h="195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2.3.2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Компетентность в педагогическом оценивании обучающихся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Знание многообразия педагогических оценок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Интересуюсь с литературой по данному вопросу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Владею различными методами диагностики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75656" y="5229200"/>
          <a:ext cx="6095999" cy="981456"/>
        </p:xfrm>
        <a:graphic>
          <a:graphicData uri="http://schemas.openxmlformats.org/drawingml/2006/table">
            <a:tbl>
              <a:tblPr/>
              <a:tblGrid>
                <a:gridCol w="5595265"/>
                <a:gridCol w="500734"/>
              </a:tblGrid>
              <a:tr h="195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2.3.3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Умею превращать учебную задачу в личностно-значимую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Знаю интересы обучающихся, их внутренний мир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Умею показать роль и знание изучаемого материала в реализации личных планов обучающегося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1"/>
            <a:ext cx="1779166" cy="1512168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80" y="1825080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07595" y="2113112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119563" y="312122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 flipV="1">
            <a:off x="8433424" y="3750369"/>
            <a:ext cx="300411" cy="3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111452" y="4849416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111452" y="549748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85502" y="723473"/>
            <a:ext cx="3570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Базовые компетентности педагога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131840" y="1052736"/>
            <a:ext cx="3358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.4.  Информационная компетентность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5656" y="1556792"/>
          <a:ext cx="7128792" cy="1280160"/>
        </p:xfrm>
        <a:graphic>
          <a:graphicData uri="http://schemas.openxmlformats.org/drawingml/2006/table">
            <a:tbl>
              <a:tblPr/>
              <a:tblGrid>
                <a:gridCol w="6673763"/>
                <a:gridCol w="455029"/>
              </a:tblGrid>
              <a:tr h="195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2.4.1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Компетентность в предмете преподавания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9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Владею широким спектром знаний по предмету, выходящие за рамки образовательной программы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Обучающиеся могут применять полученные ЗУН в социальной среде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Обучающиеся владеют УУД и свободно демонстрируют их на соревнованиях, конкурсах, олимпиадах и пр. разного уровня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43808" y="2996952"/>
          <a:ext cx="6096000" cy="853440"/>
        </p:xfrm>
        <a:graphic>
          <a:graphicData uri="http://schemas.openxmlformats.org/drawingml/2006/table">
            <a:tbl>
              <a:tblPr/>
              <a:tblGrid>
                <a:gridCol w="5595266"/>
                <a:gridCol w="500734"/>
              </a:tblGrid>
              <a:tr h="195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2.4.2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Компетентность в методах преподавания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Применяю личностно-ориентированные методы обучения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Использую информационные технологии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Применяю в УП инновационные методы обучения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75656" y="4077072"/>
          <a:ext cx="7272808" cy="1066800"/>
        </p:xfrm>
        <a:graphic>
          <a:graphicData uri="http://schemas.openxmlformats.org/drawingml/2006/table">
            <a:tbl>
              <a:tblPr/>
              <a:tblGrid>
                <a:gridCol w="6984776"/>
                <a:gridCol w="288032"/>
              </a:tblGrid>
              <a:tr h="17885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2.4.3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Знание обучающихся и коллектива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Имею основные теоретические знания по психологии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Владею методами диагностики индивидуальных особенностей обучающегося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Разрабатываю индивидуальные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проектов на основе индивидуальных характеристик обучающихся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03648" y="5373216"/>
          <a:ext cx="6696744" cy="640080"/>
        </p:xfrm>
        <a:graphic>
          <a:graphicData uri="http://schemas.openxmlformats.org/drawingml/2006/table">
            <a:tbl>
              <a:tblPr/>
              <a:tblGrid>
                <a:gridCol w="6153086"/>
                <a:gridCol w="543658"/>
              </a:tblGrid>
              <a:tr h="195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2.4.4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Умею вести самостоятельный поиск информации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Умею пользоваться различными информационно-поисковыми технологиями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Использую различные базы данных в УВП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1886889" cy="1656184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80" y="1825080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80" y="2185120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80" y="2545161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551613" y="3409255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07596" y="3697289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79603" y="4273352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07596" y="4921423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07596" y="4489376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687516" y="564150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85502" y="723473"/>
            <a:ext cx="3570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Базовые компетентности педагога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345006" y="1052736"/>
            <a:ext cx="7798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.5. Разработка программ педагогической деятельности и принятие педагогических решений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19672" y="1628800"/>
          <a:ext cx="7128792" cy="1493520"/>
        </p:xfrm>
        <a:graphic>
          <a:graphicData uri="http://schemas.openxmlformats.org/drawingml/2006/table">
            <a:tbl>
              <a:tblPr/>
              <a:tblGrid>
                <a:gridCol w="6480720"/>
                <a:gridCol w="648072"/>
              </a:tblGrid>
              <a:tr h="195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2.5.1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Умею разрабатывать образовательную программу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2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Знаю требования к образовательным программам, соответствующие новым стандартам образования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Имею персонально разработанную образовательную программу, соответствующую современным стандартам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Наличие в программе индивидуальных образовательных маршрутов учащихся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23" marR="63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75656" y="3573016"/>
          <a:ext cx="7200800" cy="1706880"/>
        </p:xfrm>
        <a:graphic>
          <a:graphicData uri="http://schemas.openxmlformats.org/drawingml/2006/table">
            <a:tbl>
              <a:tblPr/>
              <a:tblGrid>
                <a:gridCol w="6583249"/>
                <a:gridCol w="617551"/>
              </a:tblGrid>
              <a:tr h="19609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2.5.2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Умею принимать решение в различных педагогических ситуациях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Знаю типичные педагогические ситуации, требующие участие педагога для её решения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Владею набором решающих правил, используемых для различных ситуаций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Владею критерием предпочтительности при выборе того или иного решающего правила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Решение конкретных педагогических ситуаций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Развитость педагогического мышления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55627">
            <a:off x="6075289" y="4651003"/>
            <a:ext cx="1872208" cy="2502969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047557" y="168106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335588" y="276118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335588" y="240114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80" y="1969096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5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79712" y="563489"/>
            <a:ext cx="71642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Нормативно-правовая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база введения профессионального стандарта педагога дополнительного образования детей и взрослых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155679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Bookman Old Style" pitchFamily="18" charset="0"/>
              </a:rPr>
              <a:t> Приказ Министерства труда и социальной защиты РФ от 08.09.2015г. № 613н «Об утверждении профессионального стандарта «Педагог дополнительного образования детей и взрослых»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4149080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Bookman Old Style" pitchFamily="18" charset="0"/>
              </a:rPr>
              <a:t> Распоряжение заместителя министра </a:t>
            </a:r>
            <a:r>
              <a:rPr lang="ru-RU" sz="1600" dirty="0" err="1" smtClean="0">
                <a:latin typeface="Bookman Old Style" pitchFamily="18" charset="0"/>
              </a:rPr>
              <a:t>Минобрнауки</a:t>
            </a:r>
            <a:r>
              <a:rPr lang="ru-RU" sz="1600" dirty="0" smtClean="0">
                <a:latin typeface="Bookman Old Style" pitchFamily="18" charset="0"/>
              </a:rPr>
              <a:t> РФ от 29.04.2016г. № Р-160 «Об утверждении плана-графика апробации и внедрения профессионального стандарта «Педагог дополнительного образования детей и взрослых» на 2016-2017 годы»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5517232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Стандарты в режиме апробации в течении 2016 г.</a:t>
            </a:r>
          </a:p>
          <a:p>
            <a:pPr marL="365760" indent="-283464" algn="ctr">
              <a:buClr>
                <a:srgbClr val="E4005C"/>
              </a:buClr>
              <a:defRPr/>
            </a:pPr>
            <a:endParaRPr lang="ru-RU" b="1" dirty="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365760" indent="-283464" algn="ctr"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Стандарты вводится в массовое применение с 1.01. 2017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564904"/>
            <a:ext cx="55446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Документ, включающий перечень </a:t>
            </a: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профессиональных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и личностных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требований к учителю, воспитателю, педагогу дополнительного образования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263579" y="672952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789396" y="752019"/>
            <a:ext cx="3565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Оказание образовательной услуги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31640" y="1114872"/>
            <a:ext cx="3240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Отмечается только один показатель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03648" y="1916832"/>
          <a:ext cx="7272808" cy="1282824"/>
        </p:xfrm>
        <a:graphic>
          <a:graphicData uri="http://schemas.openxmlformats.org/drawingml/2006/table">
            <a:tbl>
              <a:tblPr/>
              <a:tblGrid>
                <a:gridCol w="6192688"/>
                <a:gridCol w="1080120"/>
              </a:tblGrid>
              <a:tr h="2160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3.1.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Информационное сопровождение (пиар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Использую для привлечения внимания к деятельности коллектива информационные листы, визитки, дни открытых дверей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коллективе публикуется в печати, размещена на баннере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Для распространения информации о деятельности коллектива используется Интернет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838" marR="64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23120" y="3861048"/>
          <a:ext cx="7741368" cy="1282824"/>
        </p:xfrm>
        <a:graphic>
          <a:graphicData uri="http://schemas.openxmlformats.org/drawingml/2006/table">
            <a:tbl>
              <a:tblPr/>
              <a:tblGrid>
                <a:gridCol w="6412042"/>
                <a:gridCol w="1329326"/>
              </a:tblGrid>
              <a:tr h="2160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3.2.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Информационное обеспечение внутренней среды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4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занятиях используются наглядные пособия: рисунки, таблицы, схемы и др.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 подготовки к занятиям и на занятиях используются печатные и др. источники, технические средства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4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работе используются поисковые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Интернет-технологии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6" marR="65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48282">
            <a:off x="7169209" y="270392"/>
            <a:ext cx="1576305" cy="2107374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759524" y="2905199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79604" y="492142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99646" y="767407"/>
            <a:ext cx="31447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Оказание образовательной услуги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5656" y="1185673"/>
          <a:ext cx="7200800" cy="3869329"/>
        </p:xfrm>
        <a:graphic>
          <a:graphicData uri="http://schemas.openxmlformats.org/drawingml/2006/table">
            <a:tbl>
              <a:tblPr/>
              <a:tblGrid>
                <a:gridCol w="6358660"/>
                <a:gridCol w="842140"/>
              </a:tblGrid>
              <a:tr h="2515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3.3.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применяемой образовательной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Показатели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Работаю по модифицированной (адаптированной) дополнительной образовательной программе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87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Разработал авторскую/экспериментальную дополнительную образовательную программу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Разработал авторскую дополнительную образовательную программу, методические рекомендации, дидактические пособия с рецензией специалистов высших профессиональных ОУ или учреждений повышения квалификации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3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Участие разработанной авторской дополнительной образовательной программы, методических разработок в конкурсах  разного уровня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9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Разработанная авторская образовательная программа утверждена научно-методическим советом Самарской области, опубликована в региональных или федеральных научно-методических изданиях, имеет положительный опыт распространения на уровне города, округа, региона, педагогических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Интернет-сообществ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03934">
            <a:off x="6455834" y="4630872"/>
            <a:ext cx="1872208" cy="2502969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975549" y="3697287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75656" y="980728"/>
          <a:ext cx="6936433" cy="5047488"/>
        </p:xfrm>
        <a:graphic>
          <a:graphicData uri="http://schemas.openxmlformats.org/drawingml/2006/table">
            <a:tbl>
              <a:tblPr/>
              <a:tblGrid>
                <a:gridCol w="4128120"/>
                <a:gridCol w="1584176"/>
                <a:gridCol w="1224137"/>
              </a:tblGrid>
              <a:tr h="203466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3.4.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результатов повышения квалификации (за текущий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9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Курсы, семинары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Название курсов, семинаров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Освоил программу до 24ч. тематического или проблемного семинара (наличие справки)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Освоил программу до 36ч. краткосрочного тематического обучения (удостоверение)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3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Освоил программу до 72ч. повышения квалификации по профилю профессиональной деятельности (свидетельство)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3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Освоил программу свыше 100ч. повышения квалификации по профилю профессиональной деятельности (свидетельство)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59740">
            <a:off x="5976503" y="4334830"/>
            <a:ext cx="1872208" cy="2502969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119564" y="4921423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407595" y="1032991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71600" y="1268760"/>
          <a:ext cx="7992888" cy="4608948"/>
        </p:xfrm>
        <a:graphic>
          <a:graphicData uri="http://schemas.openxmlformats.org/drawingml/2006/table">
            <a:tbl>
              <a:tblPr/>
              <a:tblGrid>
                <a:gridCol w="6882765"/>
                <a:gridCol w="1110123"/>
              </a:tblGrid>
              <a:tr h="15630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3.5.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профессиональной компетентности (организационный статус)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7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Принимаю эпизодическое участие в работе семинаров, методических  мероприятий в качестве докладчика на уровне ОУ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3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Принимаю активное участие в работе семинаров, методических  мероприятий (организую, разработал презентацию и выступаю с докладом, веду круглые столы) на уровне ОУ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3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Принимаю активное участие в работе семинаров, конференций, методических  мероприятий (организую, разработал презентацию и выступаю с докладом) на уровне района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3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Принимаю активное участие в работе семинаров, конференций, методических  мероприятий (организую, разработал презентацию и выступаю с докладом) на городских, областных  уровнях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53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Принимаю активное участие в работе семинаров, конференций, методических  мероприятий (организую, разработал презентацию и выступаю с докладом) на всероссийском и международном уровнях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19672" cy="2165352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047555" y="4489375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260648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арта самоанализа деятельности ПДО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99646" y="767407"/>
            <a:ext cx="31447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Оказание образовательной услуги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87622" y="1340768"/>
          <a:ext cx="7488834" cy="3214640"/>
        </p:xfrm>
        <a:graphic>
          <a:graphicData uri="http://schemas.openxmlformats.org/drawingml/2006/table">
            <a:tbl>
              <a:tblPr/>
              <a:tblGrid>
                <a:gridCol w="117532"/>
                <a:gridCol w="5931142"/>
                <a:gridCol w="1322629"/>
                <a:gridCol w="117531"/>
              </a:tblGrid>
              <a:tr h="80366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Результативность ОП (уровень достижений обучающихся, суммируются все баллы)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83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Муниципальный, городской уровни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83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Региональный, областной уровень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83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Всероссийский и Международный уровни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3.7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Участие в выездных сменах профильных лагерей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Работаю ПДО в лагерях при школах района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Вывожу группу  на профильные смены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16" marR="655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1872208" cy="2502969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399484" y="3049216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8047556" y="3913312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975548" y="4273351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5815307" y="168106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6751411" y="3481263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339752" y="188640"/>
            <a:ext cx="6804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Самоанализ качества деятельности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ПДО в условиях апробации профессиональных стандартов в Центре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31640" y="1484784"/>
          <a:ext cx="7272807" cy="3645408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4138296"/>
                <a:gridCol w="614231"/>
              </a:tblGrid>
              <a:tr h="42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Кол-во педагогов на конец уч.года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Уровни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Высокий уровень: 80 и выше баллов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Средний уровень: от 50 до 80 баллов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Низкий уровень:  до 50 баллов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Высокий уровень: 80 и выше баллов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Средний уровень: от 50 до 80 баллов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Низкий уровень:  до 50 баллов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Высокий уровень: 80 и выше баллов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(удовлетворительный):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до 80 баллов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9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Низкий уровень:  до 50 баллов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240" marR="39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2208" cy="2502969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759523" y="1105000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9040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1" descr="логотип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016224" cy="553591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915816" y="260648"/>
            <a:ext cx="5220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Некоторые проблемы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35088" y="980728"/>
            <a:ext cx="8208912" cy="56166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75656" y="836712"/>
            <a:ext cx="280831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91 % ПДО - специалисты владеющие профессиональными компетенциями в предметной области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908720"/>
            <a:ext cx="28083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45%  - специалисты  в возрасте от 50 лет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664" y="3068960"/>
            <a:ext cx="27363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40%  не имеют педагогического образования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2160" y="2708920"/>
            <a:ext cx="27363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10% не владеют инновационными </a:t>
            </a:r>
            <a:r>
              <a:rPr lang="ru-RU" dirty="0" err="1" smtClean="0">
                <a:latin typeface="Bookman Old Style" pitchFamily="18" charset="0"/>
              </a:rPr>
              <a:t>пед</a:t>
            </a:r>
            <a:r>
              <a:rPr lang="ru-RU" dirty="0" smtClean="0">
                <a:latin typeface="Bookman Old Style" pitchFamily="18" charset="0"/>
              </a:rPr>
              <a:t>. технологиями и ИКТ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191683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Низкая мотивация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к коррекции деятельности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67744" y="407707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Недостаточный уровень  </a:t>
            </a:r>
            <a:r>
              <a:rPr lang="ru-RU" dirty="0" err="1" smtClean="0">
                <a:latin typeface="Bookman Old Style" pitchFamily="18" charset="0"/>
              </a:rPr>
              <a:t>сформированности</a:t>
            </a:r>
            <a:r>
              <a:rPr lang="ru-RU" dirty="0" smtClean="0">
                <a:latin typeface="Bookman Old Style" pitchFamily="18" charset="0"/>
              </a:rPr>
              <a:t> специальных профессиональных  компетенций педагога </a:t>
            </a:r>
            <a:r>
              <a:rPr lang="ru-RU" dirty="0" smtClean="0">
                <a:latin typeface="Bookman Old Style" pitchFamily="18" charset="0"/>
              </a:rPr>
              <a:t>;</a:t>
            </a:r>
            <a:endParaRPr lang="ru-RU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Недостаточный уровень материального, организационно-методического обеспечения реализации ДОП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5" name="Picture 4" descr="C:\Users\NINA\Desktop\341367_html_8fc324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77531">
            <a:off x="4238350" y="2510579"/>
            <a:ext cx="1399277" cy="1870704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48130" flipH="1">
            <a:off x="7471492" y="45692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NINA\Desktop\custo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7668344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76470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7864" y="4869160"/>
            <a:ext cx="39604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443026, г. Самара,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п. Управленческий,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ул. Парижской Коммуны, 30а,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тел. 9504563,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4"/>
              </a:rPr>
              <a:t>centrimpuls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4"/>
              </a:rPr>
              <a:t>2011@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4"/>
              </a:rPr>
              <a:t>yandex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AllDay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67544" y="41490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ВСЕХ   УЧИТЕЛЕЙ</a:t>
            </a:r>
          </a:p>
          <a:p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С  ПРАЗДНИКОМ !!!</a:t>
            </a:r>
            <a:endParaRPr lang="ru-RU" sz="7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187624" y="1556792"/>
            <a:ext cx="6566619" cy="15370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     О К Т Я Б Р Я</a:t>
            </a:r>
            <a:endParaRPr lang="ru-RU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372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764704"/>
            <a:ext cx="7524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Профессиональный стандарт педагога – это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документ действующий на всей территории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квалификация педагога,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отражающая уровень профессиональной подготовки учителя и его готовность к труду в сфере 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набор компетенций как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способность успешно действовать на основе практического опыта, умения и знаний при решении профессиональных задач.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259632" y="4149080"/>
            <a:ext cx="7884368" cy="17526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sz="2000" noProof="0" dirty="0" smtClean="0">
                <a:solidFill>
                  <a:srgbClr val="C00000"/>
                </a:solidFill>
                <a:latin typeface="Bookman Old Style" pitchFamily="18" charset="0"/>
              </a:rPr>
              <a:t>Го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товность педагога учить всех без исключения детей,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вне зависимости от их склонностей, способностей, особенностей развития, ограниченных возможностей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Педагог – ключевая фигура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реформирования образования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687515" y="45692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121" name="Picture 1" descr="C:\Users\NINA\Desktop\uchitel-vernyiy-sputnik-detstva-prevy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941168"/>
            <a:ext cx="7740352" cy="1916832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79713" y="230832"/>
            <a:ext cx="7164287" cy="5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Модель выпускника Центра</a:t>
            </a:r>
          </a:p>
        </p:txBody>
      </p:sp>
      <p:pic>
        <p:nvPicPr>
          <p:cNvPr id="9" name="Picture 2" descr="C:\Users\NINA\Desktop\1886_html_m7063594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152" y="764704"/>
            <a:ext cx="7453336" cy="5040560"/>
          </a:xfrm>
          <a:prstGeom prst="rect">
            <a:avLst/>
          </a:prstGeom>
          <a:noFill/>
        </p:spPr>
      </p:pic>
      <p:pic>
        <p:nvPicPr>
          <p:cNvPr id="11" name="Рисунок 1" descr="логотип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2016224" cy="742231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139952" y="2492896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7944" y="2492896"/>
            <a:ext cx="0" cy="144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39952" y="3933056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72200" y="2492896"/>
            <a:ext cx="0" cy="144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139952" y="76470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139952" y="191683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72200" y="8367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48130" flipH="1">
            <a:off x="7615508" y="456928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48130" flipH="1">
            <a:off x="1494827" y="5497487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265" name="Рисунок 1" descr="логотип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16224" cy="553591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435100" y="274638"/>
            <a:ext cx="7499350" cy="9941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Вн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едрение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профессионального стандарта в учреждение</a:t>
            </a:r>
          </a:p>
        </p:txBody>
      </p:sp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2959431"/>
              </p:ext>
            </p:extLst>
          </p:nvPr>
        </p:nvGraphicFramePr>
        <p:xfrm>
          <a:off x="1403648" y="1052736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148130" flipH="1">
            <a:off x="6535388" y="384920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5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445224"/>
            <a:ext cx="756084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Bookman Old Style" pitchFamily="18" charset="0"/>
              </a:rPr>
              <a:t>Стандарт – основа для формирования трудового договора, фиксирующего отношения между работником и работодателем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40466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Зачем нужен профессиональный стандарт педагога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412776"/>
            <a:ext cx="55446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Стандарт – инструмент реализации стратегии образования в меняющемся мире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276872"/>
            <a:ext cx="662473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Bookman Old Style" pitchFamily="18" charset="0"/>
              </a:rPr>
              <a:t>Стандарт – инструмент повышения качества образования и выхода отечественного образования на международный уровень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3429000"/>
            <a:ext cx="48245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Стандарт – объективный измеритель </a:t>
            </a:r>
          </a:p>
          <a:p>
            <a:r>
              <a:rPr lang="ru-RU" dirty="0" smtClean="0">
                <a:latin typeface="Bookman Old Style" pitchFamily="18" charset="0"/>
              </a:rPr>
              <a:t>квалификации педагога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365104"/>
            <a:ext cx="590465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Bookman Old Style" pitchFamily="18" charset="0"/>
              </a:rPr>
              <a:t>Стандарт – средство отбора педагогических кадров в учреждения образования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00392" y="2348880"/>
            <a:ext cx="729671" cy="72967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7380312" y="4221088"/>
            <a:ext cx="729671" cy="72967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7596336" y="328498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48130" flipH="1">
            <a:off x="7471492" y="816967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9713" y="0"/>
            <a:ext cx="7164287" cy="5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Трудовые функции, выполняемые ПДО Центра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85391" y="210953"/>
            <a:ext cx="594928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244408" y="764704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433269" y="1367931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001221" y="1943995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7857205" y="2664075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073229" y="3168131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001221" y="4032227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7065117" y="4536283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433269" y="5040339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505277" y="5616403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8145237" y="6192467"/>
            <a:ext cx="407446" cy="3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660233" y="3501008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Bookman Old Style" pitchFamily="18" charset="0"/>
              </a:rPr>
              <a:t>Владеем информацией</a:t>
            </a:r>
            <a:endParaRPr lang="ru-RU" sz="1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4" name="Рисунок 1" descr="логотип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2016224" cy="553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372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9713" y="230832"/>
            <a:ext cx="7164287" cy="5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Что должны получить участники ОП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34076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1052736"/>
            <a:ext cx="324036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Учитель</a:t>
            </a:r>
          </a:p>
          <a:p>
            <a:r>
              <a:rPr lang="ru-RU" dirty="0" smtClean="0">
                <a:latin typeface="Bookman Old Style" pitchFamily="18" charset="0"/>
              </a:rPr>
              <a:t>Карьеру, связанную с вознаграждением (выше квалификация – выше вознаграждение)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696" y="836712"/>
            <a:ext cx="2736304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Родители</a:t>
            </a:r>
          </a:p>
          <a:p>
            <a:r>
              <a:rPr lang="ru-RU" dirty="0" smtClean="0">
                <a:latin typeface="Bookman Old Style" pitchFamily="18" charset="0"/>
              </a:rPr>
              <a:t>Сохранение физического и психического здоровья детей, их творческое и интеллектуальное развитие, возможность профессионального самоопределения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640" y="3284984"/>
            <a:ext cx="37444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Дети</a:t>
            </a:r>
          </a:p>
          <a:p>
            <a:r>
              <a:rPr lang="ru-RU" dirty="0" smtClean="0">
                <a:latin typeface="Bookman Old Style" pitchFamily="18" charset="0"/>
              </a:rPr>
              <a:t>Адресная помощь от наиболее квалифицированного педагога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5013176"/>
            <a:ext cx="802838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Государство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Профессиональный стандарт деятельности педагога –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одно из средств повышения качества работы отдельного педагога, образовательной организации и образовательной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системы в целом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148130" flipH="1">
            <a:off x="7975548" y="384919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фоны\0002-002-Fgos-n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372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9713" y="-26097"/>
            <a:ext cx="71642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Требования к образованию и обучению педагогов, выполняемые в Центре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7286" flipH="1">
            <a:off x="7262568" y="5210781"/>
            <a:ext cx="714347" cy="6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68407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84368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90 %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5896" flipH="1">
            <a:off x="7320173" y="1345836"/>
            <a:ext cx="590250" cy="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1459" flipH="1">
            <a:off x="7325015" y="3360064"/>
            <a:ext cx="691142" cy="59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884368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10 %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5373216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40 %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1484784"/>
            <a:ext cx="35283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91880" y="1772816"/>
            <a:ext cx="1800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1560" y="3356992"/>
            <a:ext cx="417646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7544" y="4941168"/>
            <a:ext cx="41044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8130" flipH="1">
            <a:off x="7399482" y="600944"/>
            <a:ext cx="300411" cy="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2016</Words>
  <Application>Microsoft Office PowerPoint</Application>
  <PresentationFormat>Экран (4:3)</PresentationFormat>
  <Paragraphs>390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Ilya</cp:lastModifiedBy>
  <cp:revision>150</cp:revision>
  <dcterms:created xsi:type="dcterms:W3CDTF">2016-09-20T08:49:19Z</dcterms:created>
  <dcterms:modified xsi:type="dcterms:W3CDTF">2016-09-28T05:05:47Z</dcterms:modified>
</cp:coreProperties>
</file>