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66" r:id="rId3"/>
    <p:sldId id="271" r:id="rId4"/>
    <p:sldId id="272" r:id="rId5"/>
    <p:sldId id="298" r:id="rId6"/>
    <p:sldId id="278" r:id="rId7"/>
    <p:sldId id="273" r:id="rId8"/>
    <p:sldId id="285" r:id="rId9"/>
    <p:sldId id="277" r:id="rId10"/>
    <p:sldId id="280" r:id="rId11"/>
    <p:sldId id="281" r:id="rId12"/>
    <p:sldId id="287" r:id="rId13"/>
    <p:sldId id="274" r:id="rId14"/>
    <p:sldId id="283" r:id="rId15"/>
    <p:sldId id="286" r:id="rId16"/>
    <p:sldId id="292" r:id="rId17"/>
    <p:sldId id="290" r:id="rId18"/>
    <p:sldId id="293" r:id="rId19"/>
    <p:sldId id="291" r:id="rId20"/>
    <p:sldId id="289" r:id="rId21"/>
    <p:sldId id="29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DDF8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Bookman Old Style" pitchFamily="18" charset="0"/>
              </a:rPr>
              <a:t>Отечественная литература как средство нравственного воспитания детей и основа репертуара детского коллектива «Маленький театр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4929198"/>
            <a:ext cx="5941894" cy="130811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Bookman Old Style" pitchFamily="18" charset="0"/>
              </a:rPr>
              <a:t>Педагог дополнительного образования</a:t>
            </a:r>
          </a:p>
          <a:p>
            <a:pPr algn="l"/>
            <a:r>
              <a:rPr lang="ru-RU" dirty="0" smtClean="0">
                <a:latin typeface="Bookman Old Style" pitchFamily="18" charset="0"/>
              </a:rPr>
              <a:t>                 </a:t>
            </a:r>
            <a:r>
              <a:rPr lang="ru-RU" dirty="0" err="1" smtClean="0">
                <a:latin typeface="Bookman Old Style" pitchFamily="18" charset="0"/>
              </a:rPr>
              <a:t>Момотова</a:t>
            </a:r>
            <a:r>
              <a:rPr lang="ru-RU" dirty="0" smtClean="0">
                <a:latin typeface="Bookman Old Style" pitchFamily="18" charset="0"/>
              </a:rPr>
              <a:t> Н.В</a:t>
            </a:r>
            <a:r>
              <a:rPr lang="ru-RU" dirty="0" smtClean="0">
                <a:latin typeface="Bookman Old Style" pitchFamily="18" charset="0"/>
              </a:rPr>
              <a:t>.</a:t>
            </a:r>
          </a:p>
          <a:p>
            <a:r>
              <a:rPr lang="ru-RU" dirty="0" smtClean="0">
                <a:latin typeface="Bookman Old Style" pitchFamily="18" charset="0"/>
              </a:rPr>
              <a:t>Самара</a:t>
            </a:r>
          </a:p>
          <a:p>
            <a:r>
              <a:rPr lang="ru-RU" dirty="0" smtClean="0">
                <a:latin typeface="Bookman Old Style" pitchFamily="18" charset="0"/>
              </a:rPr>
              <a:t>37.02.2014</a:t>
            </a:r>
          </a:p>
          <a:p>
            <a:endParaRPr lang="ru-RU" dirty="0">
              <a:latin typeface="Bookman Old Style" pitchFamily="18" charset="0"/>
            </a:endParaRPr>
          </a:p>
        </p:txBody>
      </p:sp>
      <p:pic>
        <p:nvPicPr>
          <p:cNvPr id="9" name="Picture 2" descr="C:\Documents and Settings\Импульс\Рабочий стол\логотип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60648"/>
            <a:ext cx="2088232" cy="7675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043608" y="476672"/>
            <a:ext cx="57011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учреждение дополнительного образования 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"Центр детского и юношеского технического творчества «Импульс»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городского округа Самара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929322" y="357166"/>
            <a:ext cx="3000396" cy="1015663"/>
          </a:xfrm>
          <a:prstGeom prst="rect">
            <a:avLst/>
          </a:prstGeom>
          <a:solidFill>
            <a:srgbClr val="DDF81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М. Булгаков «Мастер и Маргарита»,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«Зойкина квартира»</a:t>
            </a:r>
            <a:endParaRPr lang="ru-RU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85728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Выпускные спектакли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8" name="Picture 2" descr="D:\Рабочий Стол\ФОТО Момотова\Мастер и Маргарита 2011\_MG_1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5643634" cy="4214842"/>
          </a:xfrm>
          <a:prstGeom prst="rect">
            <a:avLst/>
          </a:prstGeom>
          <a:noFill/>
        </p:spPr>
      </p:pic>
      <p:pic>
        <p:nvPicPr>
          <p:cNvPr id="9" name="Picture 2" descr="D:\Documents\Мои рисунки\фото 26 0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26120" y="682625"/>
            <a:ext cx="2643206" cy="39925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86446" y="4000504"/>
            <a:ext cx="3357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Понимание философии любви, самопожертвования, ответственности.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Познание истории и быта советского периода 20-30 годов прошлого столетия.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43570" y="214290"/>
            <a:ext cx="321467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З. Сагалов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«Три жизни </a:t>
            </a:r>
            <a:r>
              <a:rPr lang="ru-RU" sz="2400" dirty="0" err="1" smtClean="0">
                <a:solidFill>
                  <a:schemeClr val="bg1"/>
                </a:solidFill>
                <a:latin typeface="Bookman Old Style" pitchFamily="18" charset="0"/>
              </a:rPr>
              <a:t>Айседоры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Bookman Old Style" pitchFamily="18" charset="0"/>
              </a:rPr>
              <a:t>Дункан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2" name="Picture 5" descr="D:\Рабочий Стол\СП\Синяя Птица 12\IMG_1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5715040" cy="4265089"/>
          </a:xfrm>
          <a:prstGeom prst="rect">
            <a:avLst/>
          </a:prstGeom>
          <a:noFill/>
        </p:spPr>
      </p:pic>
      <p:pic>
        <p:nvPicPr>
          <p:cNvPr id="13" name="Picture 6" descr="D:\Documents\Мои рисунки\фото 26 0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14290"/>
            <a:ext cx="714380" cy="10715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57884" y="1571612"/>
            <a:ext cx="32861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Знакомство с творчеством знаменитой танцовщицы.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Понимание </a:t>
            </a:r>
            <a:r>
              <a:rPr lang="ru-RU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многоранности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женского счастья. 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2" descr="D:\Documents\Мои рисунки\фото 26 0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682789" y="3104029"/>
            <a:ext cx="2707612" cy="4214810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72166" y="1071546"/>
            <a:ext cx="307183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Д. </a:t>
            </a:r>
            <a:r>
              <a:rPr lang="ru-RU" sz="2400" dirty="0" err="1" smtClean="0">
                <a:solidFill>
                  <a:schemeClr val="bg1"/>
                </a:solidFill>
                <a:latin typeface="Bookman Old Style" pitchFamily="18" charset="0"/>
              </a:rPr>
              <a:t>Липскеров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«Река на асфальте» 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388" y="2571744"/>
            <a:ext cx="228601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Спектакль-диспут</a:t>
            </a:r>
            <a:endParaRPr lang="ru-RU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760" y="3500438"/>
            <a:ext cx="2928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Моделирование межличностных отношений,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взаимоотношений в семье.</a:t>
            </a:r>
          </a:p>
        </p:txBody>
      </p:sp>
      <p:pic>
        <p:nvPicPr>
          <p:cNvPr id="11265" name="Picture 1" descr="C:\Users\NINA\Desktop\Момотова фото\фото река на асфальте 15г\IMG_4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5760640" cy="4032448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86446" y="285728"/>
            <a:ext cx="314324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Б. Васильев «Завтра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была война»</a:t>
            </a:r>
            <a:endParaRPr lang="ru-RU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C:\Users\Mamont\Desktop\нина фото\фото к выпуску МТ\Завтра была война\IMG_43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5857916" cy="4214842"/>
          </a:xfrm>
          <a:prstGeom prst="rect">
            <a:avLst/>
          </a:prstGeom>
          <a:noFill/>
        </p:spPr>
      </p:pic>
      <p:pic>
        <p:nvPicPr>
          <p:cNvPr id="10" name="Picture 2" descr="C:\Documents and Settings\Импульс\Рабочий стол\дипломы, 10-13г.г\Момотова Н.В\2008-20012\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807446" cy="1114071"/>
          </a:xfrm>
          <a:prstGeom prst="rect">
            <a:avLst/>
          </a:prstGeom>
          <a:noFill/>
        </p:spPr>
      </p:pic>
      <p:pic>
        <p:nvPicPr>
          <p:cNvPr id="13" name="Picture 2" descr="D:\Рабочий Стол\СП\Синяя птица 10\IMG_4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1214422"/>
            <a:ext cx="3643306" cy="292895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71868" y="4643446"/>
            <a:ext cx="5214942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</a:rPr>
              <a:t>Если путь, прорубая отцовским мечом,</a:t>
            </a:r>
            <a:endParaRPr lang="ru-RU" dirty="0" smtClean="0">
              <a:latin typeface="Bookman Old Style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</a:rPr>
              <a:t>Ты соленые слезы на ус намотал,</a:t>
            </a:r>
            <a:endParaRPr lang="ru-RU" dirty="0" smtClean="0">
              <a:latin typeface="Bookman Old Style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</a:rPr>
              <a:t>Если в жарком бою  испытал, что почем, –</a:t>
            </a:r>
            <a:endParaRPr lang="ru-RU" dirty="0" smtClean="0">
              <a:latin typeface="Bookman Old Style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</a:rPr>
              <a:t>Значит, нужные книги ты в детстве читал.</a:t>
            </a:r>
            <a:endParaRPr lang="ru-RU" dirty="0" smtClean="0">
              <a:latin typeface="Bookman Old Style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</a:rPr>
              <a:t>                                             В.С.Высоцкий</a:t>
            </a:r>
            <a:endParaRPr lang="ru-RU" dirty="0" smtClean="0">
              <a:latin typeface="Bookman Old Style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pic>
        <p:nvPicPr>
          <p:cNvPr id="8" name="Picture 2" descr="D:\Рабочий Стол\СП\Синяя птица 13\_MG_9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6000760" cy="407196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643570" y="285729"/>
            <a:ext cx="3500430" cy="1508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«Зачем Мухе крылья»</a:t>
            </a:r>
          </a:p>
          <a:p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(в основе спектакля пьесы И. </a:t>
            </a:r>
            <a:r>
              <a:rPr lang="ru-RU" dirty="0" err="1" smtClean="0">
                <a:solidFill>
                  <a:schemeClr val="bg1"/>
                </a:solidFill>
                <a:latin typeface="Bookman Old Style" pitchFamily="18" charset="0"/>
              </a:rPr>
              <a:t>Тануниной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 «</a:t>
            </a:r>
            <a:r>
              <a:rPr lang="ru-RU" dirty="0" err="1" smtClean="0">
                <a:solidFill>
                  <a:schemeClr val="bg1"/>
                </a:solidFill>
                <a:latin typeface="Bookman Old Style" pitchFamily="18" charset="0"/>
              </a:rPr>
              <a:t>Дурочка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», А. </a:t>
            </a:r>
            <a:r>
              <a:rPr lang="ru-RU" dirty="0" err="1" smtClean="0">
                <a:solidFill>
                  <a:schemeClr val="bg1"/>
                </a:solidFill>
                <a:latin typeface="Bookman Old Style" pitchFamily="18" charset="0"/>
              </a:rPr>
              <a:t>Донатовой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 «</a:t>
            </a:r>
            <a:r>
              <a:rPr lang="ru-RU" dirty="0" err="1" smtClean="0">
                <a:solidFill>
                  <a:schemeClr val="bg1"/>
                </a:solidFill>
                <a:latin typeface="Bookman Old Style" pitchFamily="18" charset="0"/>
              </a:rPr>
              <a:t>Муха-бомжуха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»)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" name="Picture 3" descr="D:\Рабочий Стол\СП\Синяя птица 13\_MG_9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000504"/>
            <a:ext cx="4000528" cy="2571768"/>
          </a:xfrm>
          <a:prstGeom prst="rect">
            <a:avLst/>
          </a:prstGeom>
          <a:noFill/>
        </p:spPr>
      </p:pic>
      <p:pic>
        <p:nvPicPr>
          <p:cNvPr id="11" name="Picture 2" descr="C:\Documents and Settings\Импульс\Рабочий стол\дипломы, 10-13г.г\Момотова Н.В\СП 13г\Н.В.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96440"/>
            <a:ext cx="855383" cy="11760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00760" y="1857364"/>
            <a:ext cx="29289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Причины беспризорности.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Умение найти выход из сложной жизненной ситуации.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Проблемы речевого общения.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5929322" cy="4643446"/>
          </a:xfrm>
          <a:prstGeom prst="rect">
            <a:avLst/>
          </a:prstGeom>
          <a:noFill/>
        </p:spPr>
      </p:pic>
      <p:pic>
        <p:nvPicPr>
          <p:cNvPr id="8" name="Picture 3" descr="C:\Documents and Settings\Импульс\Рабочий стол\дипломы, 10-13г.г\Момотова Н.В\2008-20012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01" y="-1885950"/>
            <a:ext cx="1120755" cy="155365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357166"/>
            <a:ext cx="2643174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Михаил Рощин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"Валентин и Валентина".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00826" y="500042"/>
            <a:ext cx="2357454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Валентин Коростылев</a:t>
            </a:r>
            <a:endParaRPr lang="ru-RU" sz="20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"Посещение"</a:t>
            </a:r>
            <a:endParaRPr lang="ru-RU" sz="20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1571612"/>
            <a:ext cx="3143272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Виктория Токарева</a:t>
            </a:r>
            <a:endParaRPr lang="ru-RU" sz="20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"Шла собака по роялю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"</a:t>
            </a:r>
            <a:endParaRPr lang="ru-RU" sz="20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4" name="Picture 4" descr="C:\Documents and Settings\Импульс\Рабочий стол\дипломы, 10-13г.г\Момотова Н.В\2008-20012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4929198"/>
            <a:ext cx="1201942" cy="169333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715008" y="1857364"/>
            <a:ext cx="285752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</a:rPr>
              <a:t>В основе спектакля «Дождь по крышам» пьеса </a:t>
            </a:r>
            <a:r>
              <a:rPr lang="ru-RU" sz="2000" dirty="0" err="1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</a:rPr>
              <a:t>И.Тануниной</a:t>
            </a:r>
            <a:endParaRPr lang="ru-RU" sz="2000" dirty="0" smtClean="0">
              <a:solidFill>
                <a:schemeClr val="bg1"/>
              </a:solidFill>
              <a:latin typeface="Bookman Old Style" pitchFamily="18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</a:rPr>
              <a:t> «Я вас всех люблю»</a:t>
            </a:r>
            <a:endParaRPr lang="ru-RU" sz="20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6" name="Picture 1" descr="C:\Documents and Settings\Импульс\Рабочий стол\дипломы, 10-13г.г\Момотова Н.В\2012-2013\М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5072074"/>
            <a:ext cx="1128080" cy="153205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857884" y="3429000"/>
            <a:ext cx="292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Что такое любовь и что такое влюбленность</a:t>
            </a:r>
          </a:p>
        </p:txBody>
      </p:sp>
      <p:pic>
        <p:nvPicPr>
          <p:cNvPr id="8193" name="Picture 1" descr="D:\Синяя птица 10\IMG_41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276873"/>
            <a:ext cx="5400600" cy="3024336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Импульс\Рабочий стол\МТ пьесы 13-14\У ковчега\0_484b4_76e3e455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8501122" cy="53578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31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А так же в репертуаре «Маленького театра»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6143644"/>
            <a:ext cx="7912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Bookman Old Style" pitchFamily="18" charset="0"/>
              </a:rPr>
              <a:t>МБОУ ДОД ЦДЮТТ «Импульс» г.о. Самара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3570" y="1142984"/>
            <a:ext cx="3039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Пьеса для детей </a:t>
            </a:r>
          </a:p>
          <a:p>
            <a:pPr algn="ctr"/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Урлих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Хуб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643042" y="2643182"/>
            <a:ext cx="668804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</a:rPr>
              <a:t>У ковчега в восемь</a:t>
            </a:r>
            <a:endParaRPr kumimoji="0" lang="ru-RU" sz="1800" b="1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3571876"/>
            <a:ext cx="2720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Пингвины:</a:t>
            </a: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Горин Вова</a:t>
            </a: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Коновалова Ира</a:t>
            </a:r>
          </a:p>
          <a:p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Галлерова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Яна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578" y="3929066"/>
            <a:ext cx="193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Голубка:</a:t>
            </a: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Савиных Лиза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612" y="5286388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Педагог: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Момотова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Н.В.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0" y="785794"/>
            <a:ext cx="3643306" cy="1643074"/>
          </a:xfrm>
          <a:prstGeom prst="cloudCallout">
            <a:avLst>
              <a:gd name="adj1" fmla="val -10577"/>
              <a:gd name="adj2" fmla="val 37885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Ангелы:</a:t>
            </a:r>
          </a:p>
          <a:p>
            <a:pPr algn="ctr"/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Рыкова Аня</a:t>
            </a:r>
          </a:p>
          <a:p>
            <a:r>
              <a:rPr lang="ru-RU" sz="20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Куридзе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 Жанна</a:t>
            </a: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D:\Рабочий Стол\картины-картинки-логотипы\рамки\пингв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429132"/>
            <a:ext cx="500058" cy="666744"/>
          </a:xfrm>
          <a:prstGeom prst="rect">
            <a:avLst/>
          </a:prstGeom>
          <a:noFill/>
        </p:spPr>
      </p:pic>
      <p:pic>
        <p:nvPicPr>
          <p:cNvPr id="13" name="Picture 2" descr="D:\Рабочий Стол\картины-картинки-логотипы\рамки\пингв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071942"/>
            <a:ext cx="500058" cy="666744"/>
          </a:xfrm>
          <a:prstGeom prst="rect">
            <a:avLst/>
          </a:prstGeom>
          <a:noFill/>
        </p:spPr>
      </p:pic>
      <p:pic>
        <p:nvPicPr>
          <p:cNvPr id="14" name="Picture 2" descr="D:\Рабочий Стол\картины-картинки-логотипы\рамки\пингв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857628"/>
            <a:ext cx="500058" cy="666744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Импульс\Рабочий стол\завит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5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МБОУ ДОД ЦДЮТТ «Импульс» г.о. Самара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МАЛЕНЬКИЙ ТЕАТР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428728" y="1500174"/>
            <a:ext cx="6286544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ПАМЯТЬ В ШКАТУЛКЕ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абсурдные монологи</a:t>
            </a:r>
            <a:endParaRPr kumimoji="0" lang="ru-RU" sz="2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042" y="2571744"/>
            <a:ext cx="59298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Авторы: А. </a:t>
            </a:r>
            <a:r>
              <a:rPr lang="ru-RU" sz="2000" dirty="0" err="1" smtClean="0">
                <a:latin typeface="Bookman Old Style" pitchFamily="18" charset="0"/>
              </a:rPr>
              <a:t>Щипанов</a:t>
            </a:r>
            <a:r>
              <a:rPr lang="ru-RU" sz="2000" dirty="0" smtClean="0">
                <a:latin typeface="Bookman Old Style" pitchFamily="18" charset="0"/>
              </a:rPr>
              <a:t>, А. Абросимов, Л. Прус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307181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Юля </a:t>
            </a:r>
            <a:r>
              <a:rPr lang="ru-RU" sz="2800" dirty="0" err="1" smtClean="0">
                <a:latin typeface="Bookman Old Style" pitchFamily="18" charset="0"/>
              </a:rPr>
              <a:t>Макшанкина</a:t>
            </a:r>
            <a:endParaRPr lang="ru-RU" sz="2800" dirty="0" smtClean="0"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Лера Назарова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Саша Леонтьева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Лиза </a:t>
            </a:r>
            <a:r>
              <a:rPr lang="ru-RU" sz="2800" dirty="0" err="1" smtClean="0">
                <a:latin typeface="Bookman Old Style" pitchFamily="18" charset="0"/>
              </a:rPr>
              <a:t>Норватова</a:t>
            </a:r>
            <a:endParaRPr lang="ru-RU" sz="2800" dirty="0" smtClean="0">
              <a:latin typeface="Bookman Old Style" pitchFamily="18" charset="0"/>
            </a:endParaRPr>
          </a:p>
          <a:p>
            <a:pPr algn="ctr"/>
            <a:r>
              <a:rPr lang="ru-RU" sz="2800" dirty="0" err="1" smtClean="0">
                <a:latin typeface="Bookman Old Style" pitchFamily="18" charset="0"/>
              </a:rPr>
              <a:t>Мариам</a:t>
            </a:r>
            <a:r>
              <a:rPr lang="ru-RU" sz="2800" dirty="0" smtClean="0">
                <a:latin typeface="Bookman Old Style" pitchFamily="18" charset="0"/>
              </a:rPr>
              <a:t> Давлетова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4810" y="6215082"/>
            <a:ext cx="331052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Педагог: </a:t>
            </a:r>
            <a:r>
              <a:rPr lang="ru-RU" sz="2000" dirty="0" err="1" smtClean="0">
                <a:latin typeface="Bookman Old Style" pitchFamily="18" charset="0"/>
              </a:rPr>
              <a:t>Момотова</a:t>
            </a:r>
            <a:r>
              <a:rPr lang="ru-RU" sz="2000" dirty="0" smtClean="0">
                <a:latin typeface="Bookman Old Style" pitchFamily="18" charset="0"/>
              </a:rPr>
              <a:t> Н.В.</a:t>
            </a:r>
            <a:endParaRPr lang="ru-RU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Импульс\Рабочий стол\МТ пьесы 13-14\Булгаков   версия 13г\иллюстрации к роману\post54943_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643338" cy="4572032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  <a:t>МБОУ ДОД ЦДЮТТ «Импульс» г.о. Самара</a:t>
            </a:r>
            <a:r>
              <a:rPr lang="ru-RU" sz="20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/>
            </a:r>
            <a:br>
              <a:rPr lang="ru-RU" sz="20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Bookman Old Style" pitchFamily="18" charset="0"/>
              </a:rPr>
              <a:t>МАЛЕНЬКИЙ ТЕАТР</a:t>
            </a:r>
            <a:endParaRPr lang="ru-RU" dirty="0">
              <a:effectLst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714348" y="6143644"/>
            <a:ext cx="30083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Bookman Old Style" pitchFamily="18" charset="0"/>
              </a:rPr>
              <a:t>Педагог: </a:t>
            </a:r>
            <a:r>
              <a:rPr lang="ru-RU" b="1" dirty="0" err="1" smtClean="0">
                <a:latin typeface="Bookman Old Style" pitchFamily="18" charset="0"/>
              </a:rPr>
              <a:t>Момотова</a:t>
            </a:r>
            <a:r>
              <a:rPr lang="ru-RU" b="1" dirty="0" smtClean="0">
                <a:latin typeface="Bookman Old Style" pitchFamily="18" charset="0"/>
              </a:rPr>
              <a:t> Н.В.</a:t>
            </a:r>
          </a:p>
        </p:txBody>
      </p:sp>
      <p:sp>
        <p:nvSpPr>
          <p:cNvPr id="9" name="Содержимое 7"/>
          <p:cNvSpPr>
            <a:spLocks noGrp="1"/>
          </p:cNvSpPr>
          <p:nvPr>
            <p:ph sz="half" idx="1"/>
          </p:nvPr>
        </p:nvSpPr>
        <p:spPr>
          <a:xfrm>
            <a:off x="3857620" y="285728"/>
            <a:ext cx="5000625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dirty="0" smtClean="0">
                <a:latin typeface="Bookman Old Style" pitchFamily="18" charset="0"/>
              </a:rPr>
              <a:t>Действующие лица и исполнители: 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Мастер (</a:t>
            </a:r>
            <a:r>
              <a:rPr lang="ru-RU" sz="1600" b="1" i="1" dirty="0" err="1" smtClean="0">
                <a:latin typeface="Bookman Old Style" pitchFamily="18" charset="0"/>
              </a:rPr>
              <a:t>Иещуа</a:t>
            </a:r>
            <a:r>
              <a:rPr lang="ru-RU" sz="1600" b="1" dirty="0" smtClean="0">
                <a:latin typeface="Bookman Old Style" pitchFamily="18" charset="0"/>
              </a:rPr>
              <a:t>) – </a:t>
            </a:r>
            <a:r>
              <a:rPr lang="ru-RU" sz="1600" b="1" dirty="0" err="1" smtClean="0">
                <a:latin typeface="Bookman Old Style" pitchFamily="18" charset="0"/>
              </a:rPr>
              <a:t>Кошаев</a:t>
            </a:r>
            <a:r>
              <a:rPr lang="ru-RU" sz="1600" b="1" dirty="0" smtClean="0">
                <a:latin typeface="Bookman Old Style" pitchFamily="18" charset="0"/>
              </a:rPr>
              <a:t> Федор; 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Некто  (</a:t>
            </a:r>
            <a:r>
              <a:rPr lang="ru-RU" sz="1600" b="1" i="1" dirty="0" err="1" smtClean="0">
                <a:latin typeface="Bookman Old Style" pitchFamily="18" charset="0"/>
              </a:rPr>
              <a:t>Волонд</a:t>
            </a:r>
            <a:r>
              <a:rPr lang="ru-RU" sz="1600" b="1" i="1" dirty="0" smtClean="0">
                <a:latin typeface="Bookman Old Style" pitchFamily="18" charset="0"/>
              </a:rPr>
              <a:t>, Понтий Пилат) – </a:t>
            </a:r>
            <a:r>
              <a:rPr lang="ru-RU" sz="1600" b="1" dirty="0" smtClean="0">
                <a:latin typeface="Bookman Old Style" pitchFamily="18" charset="0"/>
              </a:rPr>
              <a:t>Коновалов Николай;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latin typeface="Bookman Old Style" pitchFamily="18" charset="0"/>
              </a:rPr>
              <a:t>Азазелло</a:t>
            </a:r>
            <a:r>
              <a:rPr lang="ru-RU" sz="1600" b="1" i="1" dirty="0" smtClean="0">
                <a:latin typeface="Bookman Old Style" pitchFamily="18" charset="0"/>
              </a:rPr>
              <a:t> – </a:t>
            </a:r>
            <a:r>
              <a:rPr lang="ru-RU" sz="1600" b="1" dirty="0" smtClean="0">
                <a:latin typeface="Bookman Old Style" pitchFamily="18" charset="0"/>
              </a:rPr>
              <a:t>Жиров Андрей;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Мальчик-газетчик</a:t>
            </a:r>
            <a:r>
              <a:rPr lang="ru-RU" sz="1600" b="1" dirty="0" smtClean="0">
                <a:latin typeface="Bookman Old Style" pitchFamily="18" charset="0"/>
              </a:rPr>
              <a:t> – Горин Владимир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357562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n w="6350">
                  <a:noFill/>
                </a:ln>
                <a:latin typeface="Bookman Old Style" pitchFamily="18" charset="0"/>
              </a:rPr>
              <a:t>страницы романа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n w="6350">
                  <a:noFill/>
                </a:ln>
                <a:latin typeface="Bookman Old Style" pitchFamily="18" charset="0"/>
              </a:rPr>
              <a:t>Михаила Булгакова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n w="6350">
                  <a:noFill/>
                </a:ln>
                <a:latin typeface="Bookman Old Style" pitchFamily="18" charset="0"/>
              </a:rPr>
              <a:t>«Мастер и Маргарита»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2071678"/>
            <a:ext cx="492919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    Маргарита</a:t>
            </a:r>
            <a:endParaRPr lang="ru-RU" b="1" dirty="0" smtClean="0">
              <a:latin typeface="Bookman Old Style" pitchFamily="18" charset="0"/>
            </a:endParaRPr>
          </a:p>
          <a:p>
            <a:pPr algn="just"/>
            <a:r>
              <a:rPr lang="ru-RU" sz="1400" kern="900" dirty="0" smtClean="0">
                <a:latin typeface="Bookman Old Style" pitchFamily="18" charset="0"/>
              </a:rPr>
              <a:t>Кто она? - синтез или, как мы говорим, "гремучая смесь» всего, что может быть в любой женщине.  Она -  естественная красота и красота страшная, отталкивающая; она воплощение  чистоты чувств, человеческих проявлений и явная дьявольщина; она - явь и сон. Кто создал Маргариту? Бог? Дьявол? Мастер? Или мастер Булгаков? Маргарита одна цельная  сущность или её много? две, три, четыре, а то и больше? В романе она одно целое. А если мы посмотрим на каждое проявление её чувств, эмоций, поступков, мыслей, то получается Маргарит много</a:t>
            </a:r>
            <a:r>
              <a:rPr lang="ru-RU" sz="1400" b="1" kern="900" dirty="0" smtClean="0">
                <a:latin typeface="Bookman Old Style" pitchFamily="18" charset="0"/>
              </a:rPr>
              <a:t>. </a:t>
            </a:r>
          </a:p>
          <a:p>
            <a:pPr algn="ctr"/>
            <a:r>
              <a:rPr lang="ru-RU" b="1" kern="900" dirty="0" smtClean="0">
                <a:latin typeface="Bookman Old Style" pitchFamily="18" charset="0"/>
              </a:rPr>
              <a:t>Исполняют: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Юлия Грачёва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Мария Шишкина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Олеся Дубровина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Валентина Самыгина                                                      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Валерия Петрова</a:t>
            </a:r>
          </a:p>
          <a:p>
            <a:endParaRPr lang="ru-RU" sz="2000" b="1" dirty="0" smtClean="0">
              <a:latin typeface="Bookman Old Style" pitchFamily="18" charset="0"/>
            </a:endParaRPr>
          </a:p>
          <a:p>
            <a:endParaRPr lang="ru-RU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186766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МБОУ ДОД ЦДЮТТ «Импульс» г.о. Самара</a:t>
            </a:r>
            <a:br>
              <a:rPr lang="ru-RU" sz="2400" dirty="0" smtClean="0">
                <a:latin typeface="Bookman Old Style" pitchFamily="18" charset="0"/>
              </a:rPr>
            </a:br>
            <a:r>
              <a:rPr lang="ru-RU" sz="2400" b="1" dirty="0" smtClean="0">
                <a:latin typeface="Bookman Old Style" pitchFamily="18" charset="0"/>
              </a:rPr>
              <a:t>МАЛЕНЬКИЙ ТЕАТР 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6" name="Picture 2" descr="C:\Documents and Settings\Импульс\Рабочий стол\Момотова фото\декупаж\101401545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2663617" cy="328614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</p:pic>
      <p:sp>
        <p:nvSpPr>
          <p:cNvPr id="7" name="TextBox 6"/>
          <p:cNvSpPr txBox="1"/>
          <p:nvPr/>
        </p:nvSpPr>
        <p:spPr>
          <a:xfrm>
            <a:off x="357158" y="1285860"/>
            <a:ext cx="28809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Bookman Old Style" pitchFamily="18" charset="0"/>
              </a:rPr>
              <a:t>М. Булгаков</a:t>
            </a:r>
          </a:p>
          <a:p>
            <a:r>
              <a:rPr lang="ru-RU" sz="2400" dirty="0" smtClean="0">
                <a:latin typeface="Bookman Old Style" pitchFamily="18" charset="0"/>
              </a:rPr>
              <a:t>БЕЛАЯ ГВАРДИЯ</a:t>
            </a:r>
          </a:p>
          <a:p>
            <a:pPr algn="ctr"/>
            <a:endParaRPr lang="ru-RU" sz="2000" dirty="0" smtClean="0">
              <a:latin typeface="Bookman Old Style" pitchFamily="18" charset="0"/>
            </a:endParaRPr>
          </a:p>
          <a:p>
            <a:r>
              <a:rPr lang="ru-RU" sz="2400" dirty="0" smtClean="0">
                <a:latin typeface="Bookman Old Style" pitchFamily="18" charset="0"/>
              </a:rPr>
              <a:t>Отрывок</a:t>
            </a:r>
          </a:p>
          <a:p>
            <a:r>
              <a:rPr lang="ru-RU" sz="2400" dirty="0" smtClean="0">
                <a:latin typeface="Bookman Old Style" pitchFamily="18" charset="0"/>
              </a:rPr>
              <a:t>читает</a:t>
            </a:r>
          </a:p>
          <a:p>
            <a:r>
              <a:rPr lang="ru-RU" sz="2400" dirty="0" smtClean="0">
                <a:latin typeface="Bookman Old Style" pitchFamily="18" charset="0"/>
              </a:rPr>
              <a:t>Юлия Грачёва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8" name="Содержимое 5" descr="C:\Documents and Settings\Импульс\Рабочий стол\0c0f6e397649db9e5357d6ac510a4b7d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714620"/>
            <a:ext cx="2928958" cy="371477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3428992" y="3071810"/>
            <a:ext cx="2348720" cy="83099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Дина Рубина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ТЕРНОВНИК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0364" y="4572008"/>
            <a:ext cx="3206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Bookman Old Style" pitchFamily="18" charset="0"/>
              </a:rPr>
              <a:t>Читает</a:t>
            </a: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 Олеся Дубровина</a:t>
            </a:r>
            <a:endParaRPr lang="ru-RU" sz="2400" b="1" dirty="0"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008" y="6072206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Педагог: </a:t>
            </a:r>
            <a:r>
              <a:rPr lang="ru-RU" dirty="0" err="1" smtClean="0">
                <a:latin typeface="Bookman Old Style" pitchFamily="18" charset="0"/>
              </a:rPr>
              <a:t>Момотова</a:t>
            </a:r>
            <a:r>
              <a:rPr lang="ru-RU" dirty="0" smtClean="0">
                <a:latin typeface="Bookman Old Style" pitchFamily="18" charset="0"/>
              </a:rPr>
              <a:t> Н.В</a:t>
            </a:r>
            <a:endParaRPr lang="ru-RU" dirty="0"/>
          </a:p>
        </p:txBody>
      </p:sp>
      <p:pic>
        <p:nvPicPr>
          <p:cNvPr id="13" name="Picture 2" descr="C:\Documents and Settings\Импульс\Рабочий стол\Момотова фото\декупаж\101401562_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2338">
            <a:off x="5964764" y="1514171"/>
            <a:ext cx="2962781" cy="36044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15140" y="1857364"/>
            <a:ext cx="2000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itchFamily="66" charset="0"/>
              </a:rPr>
              <a:t>А Пушкин</a:t>
            </a:r>
          </a:p>
          <a:p>
            <a:r>
              <a:rPr lang="ru-RU" sz="2400" dirty="0" smtClean="0">
                <a:latin typeface="Monotype Corsiva" pitchFamily="66" charset="0"/>
              </a:rPr>
              <a:t>Граф Нулин</a:t>
            </a:r>
          </a:p>
          <a:p>
            <a:pPr algn="ctr"/>
            <a:endParaRPr lang="ru-RU" sz="2400" dirty="0" smtClean="0">
              <a:latin typeface="Monotype Corsiva" pitchFamily="66" charset="0"/>
            </a:endParaRPr>
          </a:p>
          <a:p>
            <a:r>
              <a:rPr lang="ru-RU" sz="2400" dirty="0" smtClean="0">
                <a:latin typeface="Monotype Corsiva" pitchFamily="66" charset="0"/>
              </a:rPr>
              <a:t>Отрывок читает</a:t>
            </a:r>
          </a:p>
          <a:p>
            <a:r>
              <a:rPr lang="ru-RU" sz="2400" dirty="0" smtClean="0">
                <a:latin typeface="Monotype Corsiva" pitchFamily="66" charset="0"/>
              </a:rPr>
              <a:t>Валентина </a:t>
            </a:r>
          </a:p>
          <a:p>
            <a:r>
              <a:rPr lang="ru-RU" sz="2400" dirty="0" smtClean="0">
                <a:latin typeface="Monotype Corsiva" pitchFamily="66" charset="0"/>
              </a:rPr>
              <a:t>Самыгина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Mamont\Desktop\театр картинки\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918" y="357166"/>
            <a:ext cx="58579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 темноты, из ничего,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 сумасбродства  моего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Вдруг возникает чей-то лик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обретает    плоть, и кровь,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жизнь, и веру, и любовь…</a:t>
            </a:r>
            <a:endParaRPr lang="ru-RU" sz="360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8794" y="3857628"/>
            <a:ext cx="52213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Маленькому театру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20 лет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C:\Documents and Settings\Импульс\Рабочий стол\359047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20" y="2143116"/>
            <a:ext cx="5143536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«АССОЛЬ»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МЕЧТЫ В ОДНОМ ДЕЙСТВИИ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2910" y="4357694"/>
            <a:ext cx="4071966" cy="18466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b="1" dirty="0" smtClean="0">
                <a:latin typeface="Bookman Old Style" pitchFamily="18" charset="0"/>
                <a:ea typeface="Times New Roman" pitchFamily="18" charset="0"/>
              </a:rPr>
              <a:t>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ЕЙСТВУЮЩИЕ ЛИЦА: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Ассоль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 старуха –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Мария Шишкина 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Ассоль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 юная –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Bookman Old Style" pitchFamily="18" charset="0"/>
              </a:rPr>
              <a:t>Валерия Петрова 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285729"/>
            <a:ext cx="678657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A50021"/>
                </a:solidFill>
                <a:uLnTx/>
                <a:uFillTx/>
                <a:latin typeface="Bookman Old Style" pitchFamily="18" charset="0"/>
                <a:ea typeface="+mj-ea"/>
                <a:cs typeface="+mj-cs"/>
              </a:rPr>
              <a:t>                </a:t>
            </a:r>
          </a:p>
          <a:p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uLnTx/>
                <a:uFillTx/>
                <a:latin typeface="Bookman Old Style" pitchFamily="18" charset="0"/>
                <a:ea typeface="+mj-ea"/>
                <a:cs typeface="+mj-cs"/>
              </a:rPr>
              <a:t>МАЛЕНЬКИЙ        ТЕАТР</a:t>
            </a:r>
          </a:p>
          <a:p>
            <a:pPr algn="ctr"/>
            <a:endParaRPr lang="ru-RU" b="1" i="1" dirty="0" smtClean="0"/>
          </a:p>
          <a:p>
            <a:r>
              <a:rPr lang="ru-RU" sz="2400" b="1" i="1" dirty="0" smtClean="0">
                <a:latin typeface="Bookman Old Style" pitchFamily="18" charset="0"/>
              </a:rPr>
              <a:t> </a:t>
            </a:r>
            <a:endParaRPr lang="ru-RU" sz="2400" dirty="0" smtClean="0">
              <a:latin typeface="Bookman Old Style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tx1"/>
              </a:solidFill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21426681">
            <a:off x="5651632" y="4472015"/>
            <a:ext cx="2643381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i="1" dirty="0" smtClean="0">
                <a:latin typeface="Bookman Old Style" pitchFamily="18" charset="0"/>
              </a:rPr>
              <a:t>Педагог: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i="1" dirty="0" err="1" smtClean="0">
                <a:latin typeface="Bookman Old Style" pitchFamily="18" charset="0"/>
              </a:rPr>
              <a:t>Момотова</a:t>
            </a:r>
            <a:r>
              <a:rPr lang="ru-RU" i="1" dirty="0" smtClean="0">
                <a:latin typeface="Bookman Old Style" pitchFamily="18" charset="0"/>
              </a:rPr>
              <a:t> Н.В</a:t>
            </a:r>
            <a:r>
              <a:rPr lang="ru-RU" sz="2400" i="1" dirty="0" smtClean="0">
                <a:latin typeface="Bookman Old Style" pitchFamily="18" charset="0"/>
              </a:rPr>
              <a:t>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72066" y="5857892"/>
            <a:ext cx="3500462" cy="52322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i="1" dirty="0" smtClean="0">
                <a:latin typeface="Bookman Old Style" pitchFamily="18" charset="0"/>
              </a:rPr>
              <a:t>МБОУ ДОД ЦДЮТТ «Импульс»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i="1" dirty="0" smtClean="0">
                <a:latin typeface="Bookman Old Style" pitchFamily="18" charset="0"/>
              </a:rPr>
              <a:t>г.о. Самара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1357298"/>
            <a:ext cx="4071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Bookman Old Style" pitchFamily="18" charset="0"/>
              </a:rPr>
              <a:t>В.ПОНИЗОВ</a:t>
            </a:r>
          </a:p>
          <a:p>
            <a:r>
              <a:rPr lang="ru-RU" sz="2000" b="1" i="1" dirty="0" smtClean="0">
                <a:latin typeface="Bookman Old Style" pitchFamily="18" charset="0"/>
              </a:rPr>
              <a:t> А. ГРИН</a:t>
            </a:r>
            <a:endParaRPr lang="ru-RU" sz="2000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Импульс\Рабочий стол\книг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628" y="3714752"/>
            <a:ext cx="378621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«Нужно уметь закрывать скучную книгу…уходить с плохого фильма…и расставаться с людьми, которые не дорожат тобой!» </a:t>
            </a:r>
          </a:p>
          <a:p>
            <a:pPr algn="r"/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Александр Грин</a:t>
            </a:r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  </a:t>
            </a:r>
            <a:endParaRPr lang="ru-RU" sz="28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85728"/>
            <a:ext cx="33575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«Чтение — это окошко, через которое дети  видят  и познают мир и самих себя»  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          В.А.Сухомлинский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670926">
            <a:off x="4763927" y="1806232"/>
            <a:ext cx="17491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  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Спасибо </a:t>
            </a:r>
          </a:p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 внимание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!</a:t>
            </a:r>
            <a:endParaRPr lang="ru-RU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714752"/>
            <a:ext cx="46434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Научить понимать что такое хорошее литературное произведение.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Помочь ориентироваться в киноискусстве.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Воспитать  культуру  межличностных отношений со сверстниками и взрослыми.</a:t>
            </a:r>
            <a:endParaRPr lang="ru-RU" sz="28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Дополнительная общеобразовательная </a:t>
            </a:r>
            <a:r>
              <a:rPr lang="ru-RU" sz="2000" dirty="0" err="1" smtClean="0">
                <a:latin typeface="Bookman Old Style" pitchFamily="18" charset="0"/>
              </a:rPr>
              <a:t>общеразвивающая</a:t>
            </a:r>
            <a:r>
              <a:rPr lang="ru-RU" sz="2000" dirty="0" smtClean="0">
                <a:latin typeface="Bookman Old Style" pitchFamily="18" charset="0"/>
              </a:rPr>
              <a:t> программа «Развитие художественной одаренности и коммуникативных компетенций подростков средствами театральных игр»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5720" y="2643182"/>
            <a:ext cx="857256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подростковом театре процесс воспитания основывается на математическом равенстве: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50% педагогики + 50% творчества.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Главное </a:t>
            </a: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создать максимально благоприятные условия для пробуждения и раскрытия одаренности каждого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ребенка, независимо от его способностей и общей культуры, чтобы он почувствовал себя значимым в коллективе, в своем творчестве.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1" descr="C:\Documents and Settings\Импульс\Рабочий стол\дипломы, 10-13г.г\Момотова Н.В\2008-20012\диплом городск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816434" cy="1143008"/>
          </a:xfrm>
          <a:prstGeom prst="rect">
            <a:avLst/>
          </a:prstGeom>
          <a:noFill/>
        </p:spPr>
      </p:pic>
      <p:pic>
        <p:nvPicPr>
          <p:cNvPr id="21506" name="Picture 2" descr="C:\Documents and Settings\Импульс\Рабочий стол\дипломы, 10-13г.г\Момотова Н.В\2008-20012\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357298"/>
            <a:ext cx="785818" cy="1146842"/>
          </a:xfrm>
          <a:prstGeom prst="rect">
            <a:avLst/>
          </a:prstGeom>
          <a:noFill/>
        </p:spPr>
      </p:pic>
      <p:pic>
        <p:nvPicPr>
          <p:cNvPr id="12" name="Picture 2" descr="C:\Documents and Settings\Импульс\Рабочий стол\дипломы, 10-13г.г\Момотова Н.В\Моск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1428736"/>
            <a:ext cx="776768" cy="115222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5072074"/>
            <a:ext cx="835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Одна из важнейших функций детского театра - развлекательная. Без нее немыслимы и все остальные. Не заинтересовав ребенка, нельзя его ни развивать, ни воспитывать.</a:t>
            </a:r>
            <a:endParaRPr lang="ru-RU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Bookman Old Style" pitchFamily="18" charset="0"/>
              </a:rPr>
              <a:t>Блок программы </a:t>
            </a:r>
            <a:br>
              <a:rPr lang="ru-RU" sz="2400" dirty="0" smtClean="0">
                <a:latin typeface="Bookman Old Style" pitchFamily="18" charset="0"/>
              </a:rPr>
            </a:br>
            <a:r>
              <a:rPr lang="ru-RU" sz="2400" dirty="0" smtClean="0">
                <a:latin typeface="Bookman Old Style" pitchFamily="18" charset="0"/>
              </a:rPr>
              <a:t>Литература + театр (композиционное построение и сценическое воплощение литературного произведения)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1520" y="3068960"/>
            <a:ext cx="8358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прививать любовь учащихся к литературе 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8564" y="3501008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формировать представления о художественном образе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861048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формировать навыки художественного чтения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4293096"/>
            <a:ext cx="8143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развивать художественную одаренность учащихся</a:t>
            </a:r>
            <a:endParaRPr lang="ru-RU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4941168"/>
            <a:ext cx="421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данном случае: видение и понимание художественного образа произведения,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успех в его сценическом воплощении.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5013176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Одаренность – совокупность способностей определяющих успех в одном или нескольких видах деятельности.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263691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ЗАДАЧИ</a:t>
            </a:r>
            <a:endParaRPr lang="ru-RU" sz="20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Bookman Old Style" pitchFamily="18" charset="0"/>
              </a:rPr>
              <a:t>Влияние литературы на нравственное воспитание подростков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39552" y="2780928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Большое значение для формирования у детей нравственных представлений и понятий в связи с восприятием художественных произведений имеет беседа.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Погружаясь в сюжет произведения, ребенок испытывает целую палитру чувств - радость, жалость, сострадание, гнев, страх, разочарование, стыд, вину, удивление.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 процессе начальных репетиций происходит постепенное осмысление детьми морали, заключенной в художественном/драматическом произведении что вызывает переживания, делаются соответствующие выводы, определяется «что такое хорошо и что такое плохо», анализируются поступки отрицательного героя и приходит осознанное понимание причин этих поступков.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515719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Сам процесс усвоения, восприятия и сценического воплощения  художественного произведения является, во-первых, особой внутренней творческой деятельностью; во-вторых, в результате ее в ходе сопереживания и сочувствия персонажам у ребенка появляются новые представления и новые эмоциональные отношения.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29322" y="2285992"/>
            <a:ext cx="3214678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Композиция по мотивам русских народных сказок «</a:t>
            </a:r>
            <a:r>
              <a:rPr lang="ru-RU" sz="2400" dirty="0" err="1" smtClean="0">
                <a:solidFill>
                  <a:schemeClr val="bg1"/>
                </a:solidFill>
                <a:latin typeface="Bookman Old Style" pitchFamily="18" charset="0"/>
              </a:rPr>
              <a:t>Шишочкин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сундучок»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8205" y="4429132"/>
            <a:ext cx="3135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Познание  фольклора,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русской словесной культуры.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Bookman Old Style" pitchFamily="18" charset="0"/>
              </a:rPr>
              <a:t>«Что делать, чтоб младенец </a:t>
            </a:r>
            <a:r>
              <a:rPr lang="ru-RU" sz="2400" dirty="0" err="1" smtClean="0">
                <a:latin typeface="Bookman Old Style" pitchFamily="18" charset="0"/>
              </a:rPr>
              <a:t>розовый</a:t>
            </a:r>
            <a:r>
              <a:rPr lang="ru-RU" sz="2400" dirty="0" smtClean="0">
                <a:latin typeface="Bookman Old Style" pitchFamily="18" charset="0"/>
              </a:rPr>
              <a:t> не стал дубиной стоеросовой?» - спрашивал в свое время Валентин Дмитриевич Берестов.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52" y="3000372"/>
            <a:ext cx="43577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Читать!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А в данном случае,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еще и превращать все прочитанное в действие и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образы.</a:t>
            </a:r>
          </a:p>
        </p:txBody>
      </p:sp>
      <p:pic>
        <p:nvPicPr>
          <p:cNvPr id="17" name="Picture 5" descr="C:\Documents and Settings\Импульс\Рабочий стол\Момотова фото\Фото шишок\100CASIO\городской театральный этно-фестива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428868"/>
            <a:ext cx="5715040" cy="3214710"/>
          </a:xfrm>
          <a:prstGeom prst="rect">
            <a:avLst/>
          </a:prstGeom>
          <a:noFill/>
        </p:spPr>
      </p:pic>
      <p:pic>
        <p:nvPicPr>
          <p:cNvPr id="18" name="Picture 6" descr="C:\Documents and Settings\Импульс\Рабочий стол\дипломы, 10-13г.г\Момотова Н.В\2008-20012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9456" y="2571744"/>
            <a:ext cx="694537" cy="1000132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Bookman Old Style" pitchFamily="18" charset="0"/>
              </a:rPr>
              <a:t> Отечественная литература как средство нравственного воспитания детей и основа репертуара детского коллектива «Маленький театр»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Н.В\9ааааа.jpg"/>
          <p:cNvPicPr/>
          <p:nvPr/>
        </p:nvPicPr>
        <p:blipFill>
          <a:blip r:embed="rId4" cstate="print"/>
          <a:srcRect l="5015" r="5015"/>
          <a:stretch>
            <a:fillRect/>
          </a:stretch>
        </p:blipFill>
        <p:spPr bwMode="auto">
          <a:xfrm>
            <a:off x="285720" y="1428736"/>
            <a:ext cx="5072098" cy="4071966"/>
          </a:xfrm>
          <a:prstGeom prst="rect">
            <a:avLst/>
          </a:prstGeom>
          <a:noFill/>
        </p:spPr>
      </p:pic>
      <p:pic>
        <p:nvPicPr>
          <p:cNvPr id="10" name="Picture 2" descr="C:\Documents and Settings\Импульс\Рабочий стол\дипломы, 10-13г.г\Момотова Н.В\2008-20012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642918"/>
            <a:ext cx="727857" cy="107157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72198" y="4071942"/>
            <a:ext cx="2778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Понимание украинского колорита.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Значения творчества Гоголя в русской культуре. </a:t>
            </a: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Picture 2" descr="D:\Рабочий Стол\ФОТО Момотова\диканька 09\дик. Окса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142984"/>
            <a:ext cx="3786182" cy="2786082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29322" y="1428736"/>
            <a:ext cx="3214678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А. П. Чехов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«Темпераменты»,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«Медведь»,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 «Дочь Альбиона»,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«Перед свадьбой»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«В рождественскую ночь»</a:t>
            </a:r>
            <a:endParaRPr lang="ru-RU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" name="Picture 3" descr="D:\Documents\Мои рисунки\фото 26 0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71538" y="642918"/>
            <a:ext cx="4071966" cy="5786478"/>
          </a:xfrm>
          <a:prstGeom prst="rect">
            <a:avLst/>
          </a:prstGeom>
          <a:noFill/>
        </p:spPr>
      </p:pic>
      <p:pic>
        <p:nvPicPr>
          <p:cNvPr id="8" name="Picture 3" descr="C:\Documents and Settings\Импульс\Рабочий стол\дипломы, 10-13г.г\Момотова Н.В\2008-20012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2"/>
            <a:ext cx="824529" cy="11430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86447" y="3811012"/>
            <a:ext cx="3357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Уважение к родному языку.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Умение по доброму относиться к «смешному человеку» ,чувствовать его боль. 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Рабочий Стол\картины-картинки-логотипы\фоны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D:\Рабочий Стол\картины-картинки-логотипы\цветы, театр\театр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6286544" cy="435769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929322" y="1428736"/>
            <a:ext cx="321467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Илья Ильф и Евгений Петров «Золотой теленок» 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D:\Рабочий Стол\ФОТО Момотова\давние выпускники\Солдаткин  Иван Романов Роман Показеева Мар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600076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20" y="500042"/>
            <a:ext cx="321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Выпускная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работа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6446" y="3000372"/>
            <a:ext cx="3357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Социальный аспект людей,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которые будто бы не тоскуют и не печалятся, но достигнув цели, не испытывают никакого удовольствия.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Тоска!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1079</Words>
  <Application>Microsoft Office PowerPoint</Application>
  <PresentationFormat>Экран (4:3)</PresentationFormat>
  <Paragraphs>184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Отечественная литература как средство нравственного воспитания детей и основа репертуара детского коллектива «Маленький театр</vt:lpstr>
      <vt:lpstr>Слайд 2</vt:lpstr>
      <vt:lpstr>Дополнительная общеобразовательная общеразвивающая программа «Развитие художественной одаренности и коммуникативных компетенций подростков средствами театральных игр»</vt:lpstr>
      <vt:lpstr>Блок программы  Литература + театр (композиционное построение и сценическое воплощение литературного произведения) </vt:lpstr>
      <vt:lpstr>Влияние литературы на нравственное воспитание подростков </vt:lpstr>
      <vt:lpstr>«Что делать, чтоб младенец розовый не стал дубиной стоеросовой?» - спрашивал в свое время Валентин Дмитриевич Берестов.</vt:lpstr>
      <vt:lpstr>  Отечественная литература как средство нравственного воспитания детей и основа репертуара детского коллектива «Маленький театр»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МБОУ ДОД ЦДЮТТ «Импульс» г.о. Самара МАЛЕНЬКИЙ ТЕАТР</vt:lpstr>
      <vt:lpstr>МБОУ ДОД ЦДЮТТ «Импульс» г.о. Самара МАЛЕНЬКИЙ ТЕАТР 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NINA</cp:lastModifiedBy>
  <cp:revision>158</cp:revision>
  <dcterms:modified xsi:type="dcterms:W3CDTF">2016-08-19T09:47:25Z</dcterms:modified>
</cp:coreProperties>
</file>